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1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heme/themeOverride1.xml" ContentType="application/vnd.openxmlformats-officedocument.themeOverride+xml"/>
  <Override PartName="/ppt/charts/chart15.xml" ContentType="application/vnd.openxmlformats-officedocument.drawingml.chart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charts/chart16.xml" ContentType="application/vnd.openxmlformats-officedocument.drawingml.chart+xml"/>
  <Override PartName="/ppt/theme/themeOverride3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drawings/drawing2.xml" ContentType="application/vnd.openxmlformats-officedocument.drawingml.chartshapes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32" r:id="rId4"/>
    <p:sldMasterId id="2147483756" r:id="rId5"/>
    <p:sldMasterId id="2147483768" r:id="rId6"/>
    <p:sldMasterId id="2147483780" r:id="rId7"/>
    <p:sldMasterId id="2147483792" r:id="rId8"/>
    <p:sldMasterId id="2147483804" r:id="rId9"/>
    <p:sldMasterId id="2147483816" r:id="rId10"/>
    <p:sldMasterId id="2147483828" r:id="rId11"/>
    <p:sldMasterId id="2147483840" r:id="rId12"/>
    <p:sldMasterId id="2147483852" r:id="rId13"/>
    <p:sldMasterId id="2147483864" r:id="rId14"/>
    <p:sldMasterId id="2147483876" r:id="rId15"/>
    <p:sldMasterId id="2147483888" r:id="rId16"/>
    <p:sldMasterId id="2147483901" r:id="rId17"/>
  </p:sldMasterIdLst>
  <p:notesMasterIdLst>
    <p:notesMasterId r:id="rId60"/>
  </p:notesMasterIdLst>
  <p:sldIdLst>
    <p:sldId id="313" r:id="rId18"/>
    <p:sldId id="303" r:id="rId19"/>
    <p:sldId id="309" r:id="rId20"/>
    <p:sldId id="310" r:id="rId21"/>
    <p:sldId id="311" r:id="rId22"/>
    <p:sldId id="312" r:id="rId23"/>
    <p:sldId id="295" r:id="rId24"/>
    <p:sldId id="321" r:id="rId25"/>
    <p:sldId id="327" r:id="rId26"/>
    <p:sldId id="328" r:id="rId27"/>
    <p:sldId id="323" r:id="rId28"/>
    <p:sldId id="307" r:id="rId29"/>
    <p:sldId id="308" r:id="rId30"/>
    <p:sldId id="301" r:id="rId31"/>
    <p:sldId id="302" r:id="rId32"/>
    <p:sldId id="304" r:id="rId33"/>
    <p:sldId id="268" r:id="rId34"/>
    <p:sldId id="325" r:id="rId35"/>
    <p:sldId id="324" r:id="rId36"/>
    <p:sldId id="326" r:id="rId37"/>
    <p:sldId id="306" r:id="rId38"/>
    <p:sldId id="305" r:id="rId39"/>
    <p:sldId id="294" r:id="rId40"/>
    <p:sldId id="291" r:id="rId41"/>
    <p:sldId id="269" r:id="rId42"/>
    <p:sldId id="292" r:id="rId43"/>
    <p:sldId id="274" r:id="rId44"/>
    <p:sldId id="275" r:id="rId45"/>
    <p:sldId id="261" r:id="rId46"/>
    <p:sldId id="293" r:id="rId47"/>
    <p:sldId id="279" r:id="rId48"/>
    <p:sldId id="276" r:id="rId49"/>
    <p:sldId id="277" r:id="rId50"/>
    <p:sldId id="278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296" r:id="rId59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A0000"/>
    <a:srgbClr val="DA2A00"/>
    <a:srgbClr val="FF0000"/>
    <a:srgbClr val="68E43C"/>
    <a:srgbClr val="CC99FF"/>
    <a:srgbClr val="FFFF99"/>
    <a:srgbClr val="FFFFCC"/>
    <a:srgbClr val="C7F8FF"/>
    <a:srgbClr val="63F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83" autoAdjust="0"/>
  </p:normalViewPr>
  <p:slideViewPr>
    <p:cSldViewPr>
      <p:cViewPr varScale="1">
        <p:scale>
          <a:sx n="112" d="100"/>
          <a:sy n="112" d="100"/>
        </p:scale>
        <p:origin x="-158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2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ank2\Users\Agricalt\&#1042;&#1057;&#1061;&#1055;%202016\&#1048;&#1053;&#1058;&#1045;&#1056;&#1053;&#1045;&#1058;\&#1055;&#1077;&#1088;&#1074;&#1099;&#1077;%20&#1080;&#1090;&#1086;&#1075;&#1080;_2016\&#1042;&#1083;&#1072;&#1076;&#1080;&#1084;&#1080;&#1088;\&#1087;&#1088;&#1077;&#1076;&#1074;&#1072;&#1088;&#1080;&#1090;&#1077;&#1083;&#1100;&#1085;&#1099;&#1077;%20&#1080;&#1090;&#1086;&#1075;&#1080;\&#1086;&#1073;&#1097;.&#1087;&#1083;&#1086;&#1097;&#1072;&#1076;&#1100;%20&#1085;&#1072;%20&#1086;&#1076;&#1085;&#1091;%20&#1089;&#1077;&#1083;&#1100;&#1093;&#1086;&#1079;&#1086;&#1088;&#1075;&#1072;&#1085;&#1080;&#1079;&#1072;&#1094;&#1080;&#1102;%202006&#1080;2016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ank2\Users\Agricalt\&#1042;&#1057;&#1061;&#1055;%202016\&#1048;&#1053;&#1058;&#1045;&#1056;&#1053;&#1045;&#1058;\&#1055;&#1077;&#1088;&#1074;&#1099;&#1077;%20&#1080;&#1090;&#1086;&#1075;&#1080;_2016\&#1042;&#1083;&#1072;&#1076;&#1080;&#1084;&#1080;&#1088;\&#1087;&#1088;&#1077;&#1076;&#1074;&#1072;&#1088;&#1080;&#1090;&#1077;&#1083;&#1100;&#1085;&#1099;&#1077;%20&#1080;&#1090;&#1086;&#1075;&#1080;\&#1086;&#1073;&#1097;.&#1087;&#1083;&#1086;&#1097;&#1072;&#1076;&#1100;%20&#1085;&#1072;%20&#1086;&#1076;&#1085;&#1091;%20&#1089;&#1077;&#1083;&#1100;&#1093;&#1086;&#1079;&#1086;&#1088;&#1075;&#1072;&#1085;&#1080;&#1079;&#1072;&#1094;&#1080;&#1102;%202006&#1080;2016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ank2\Users\Agricalt\&#1042;&#1057;&#1061;&#1055;%202016\&#1048;&#1053;&#1058;&#1045;&#1056;&#1053;&#1045;&#1058;\&#1055;&#1077;&#1088;&#1074;&#1099;&#1077;%20&#1080;&#1090;&#1086;&#1075;&#1080;_2016\&#1042;&#1083;&#1072;&#1076;&#1080;&#1084;&#1080;&#1088;\&#1087;&#1088;&#1077;&#1076;&#1074;&#1072;&#1088;&#1080;&#1090;&#1077;&#1083;&#1100;&#1085;&#1099;&#1077;%20&#1080;&#1090;&#1086;&#1075;&#1080;\&#1095;&#1080;&#1089;&#1083;&#1086;%20&#1082;&#1092;&#1093;%20&#1080;%20&#1080;&#1087;%202006_20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ank2\Users\Agricalt\&#1042;&#1057;&#1061;&#1055;%202016\&#1048;&#1053;&#1058;&#1045;&#1056;&#1053;&#1045;&#1058;\&#1055;&#1077;&#1088;&#1074;&#1099;&#1077;%20&#1080;&#1090;&#1086;&#1075;&#1080;_2016\&#1042;&#1083;&#1072;&#1076;&#1080;&#1084;&#1080;&#1088;\&#1087;&#1088;&#1077;&#1076;&#1074;&#1072;&#1088;&#1080;&#1090;&#1077;&#1083;&#1100;&#1085;&#1099;&#1077;%20&#1080;&#1090;&#1086;&#1075;&#1080;\&#1087;&#1083;&#1086;&#1097;&#1072;&#1076;&#1100;%20&#1082;&#1092;&#1093;%20&#1080;%20&#1080;&#1087;%202006_2016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ank2\Users\Agricalt\&#1042;&#1057;&#1061;&#1055;%202016\&#1048;&#1053;&#1058;&#1045;&#1056;&#1053;&#1045;&#1058;\&#1055;&#1077;&#1088;&#1074;&#1099;&#1077;%20&#1080;&#1090;&#1086;&#1075;&#1080;_2016\&#1042;&#1083;&#1072;&#1076;&#1080;&#1084;&#1080;&#1088;\&#1087;&#1088;&#1077;&#1076;&#1074;&#1072;&#1088;&#1080;&#1090;&#1077;&#1083;&#1100;&#1085;&#1099;&#1077;%20&#1080;&#1090;&#1086;&#1075;&#1080;\&#1095;&#1080;&#1089;&#1083;&#1086;%20&#1083;&#1087;&#1093;%202006_2016.xlsx" TargetMode="Externa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sbank2\Users\Agricalt\&#1042;&#1057;&#1061;&#1055;%202016\&#1048;&#1053;&#1058;&#1045;&#1056;&#1053;&#1045;&#1058;\&#1055;&#1077;&#1088;&#1074;&#1099;&#1077;%20&#1080;&#1090;&#1086;&#1075;&#1080;_2016\&#1042;&#1083;&#1072;&#1076;&#1080;&#1084;&#1080;&#1088;\&#1087;&#1088;&#1077;&#1076;&#1074;&#1072;&#1088;&#1080;&#1090;&#1077;&#1083;&#1100;&#1085;&#1099;&#1077;%20&#1080;&#1090;&#1086;&#1075;&#1080;\&#1087;&#1083;&#1086;&#1097;&#1072;&#1076;&#1100;%20&#1083;&#1087;&#1093;%202006_2016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ank2\Users\Agricalt\&#1042;&#1057;&#1061;&#1055;%202016\&#1048;&#1053;&#1058;&#1045;&#1056;&#1053;&#1045;&#1058;\&#1055;&#1077;&#1088;&#1074;&#1099;&#1077;%20&#1080;&#1090;&#1086;&#1075;&#1080;_2016\&#1042;&#1083;&#1072;&#1076;&#1080;&#1084;&#1080;&#1088;\&#1087;&#1088;&#1077;&#1076;&#1074;&#1072;&#1088;&#1080;&#1090;&#1077;&#1083;&#1100;&#1085;&#1099;&#1077;%20&#1080;&#1090;&#1086;&#1075;&#1080;\&#1095;&#1080;&#1089;&#1083;&#1086;%20&#1086;&#1073;%202006_2016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ank2\Users\Agricalt\&#1042;&#1057;&#1061;&#1055;%202016\&#1048;&#1053;&#1058;&#1045;&#1056;&#1053;&#1045;&#1058;\&#1055;&#1077;&#1088;&#1074;&#1099;&#1077;%20&#1080;&#1090;&#1086;&#1075;&#1080;_2016\&#1042;&#1083;&#1072;&#1076;&#1080;&#1084;&#1080;&#1088;\&#1087;&#1088;&#1077;&#1076;&#1074;&#1072;&#1088;&#1080;&#1090;&#1077;&#1083;&#1100;&#1085;&#1099;&#1077;%20&#1080;&#1090;&#1086;&#1075;&#1080;\&#1087;&#1083;&#1086;&#1097;&#1072;&#1076;&#1100;%20&#1086;&#1073;%202006_2016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ank2\Users\Agricalt\&#1042;&#1057;&#1061;&#1055;%202016\&#1048;&#1053;&#1058;&#1045;&#1056;&#1053;&#1045;&#1058;\&#1055;&#1077;&#1088;&#1074;&#1099;&#1077;%20&#1080;&#1090;&#1086;&#1075;&#1080;_2016\&#1042;&#1083;&#1072;&#1076;&#1080;&#1084;&#1080;&#1088;\&#1087;&#1088;&#1077;&#1076;&#1074;&#1072;&#1088;&#1080;&#1090;&#1077;&#1083;&#1100;&#1085;&#1099;&#1077;%20&#1080;&#1090;&#1086;&#1075;&#1080;\&#1076;&#1080;&#1072;&#1075;&#1088;&#1072;&#1084;&#1084;&#1072;%20&#1089;&#1077;&#1083;&#1100;&#1093;&#1086;&#1079;_&#1074;&#1089;&#1077;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ank2\Users\Agricalt\&#1042;&#1057;&#1061;&#1055;%202016\&#1048;&#1053;&#1058;&#1045;&#1056;&#1053;&#1045;&#1058;\&#1055;&#1077;&#1088;&#1074;&#1099;&#1077;%20&#1080;&#1090;&#1086;&#1075;&#1080;_2016\&#1042;&#1083;&#1072;&#1076;&#1080;&#1084;&#1080;&#1088;\&#1087;&#1088;&#1077;&#1076;&#1074;&#1072;&#1088;&#1080;&#1090;&#1077;&#1083;&#1100;&#1085;&#1099;&#1077;%20&#1080;&#1090;&#1086;&#1075;&#1080;\&#1076;&#1080;&#1072;&#1075;&#1088;&#1072;&#1084;&#1084;&#1072;%20&#1082;&#1092;&#1093;_&#1074;&#1089;&#1077;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ank2\Users\Agricalt\&#1042;&#1057;&#1061;&#1055;%202016\&#1048;&#1053;&#1058;&#1045;&#1056;&#1053;&#1045;&#1058;\&#1055;&#1077;&#1088;&#1074;&#1099;&#1077;%20&#1080;&#1090;&#1086;&#1075;&#1080;_2016\&#1042;&#1083;&#1072;&#1076;&#1080;&#1084;&#1080;&#1088;\&#1087;&#1088;&#1077;&#1076;&#1074;&#1072;&#1088;&#1080;&#1090;&#1077;&#1083;&#1100;&#1085;&#1099;&#1077;%20&#1080;&#1090;&#1086;&#1075;&#1080;\&#1076;&#1080;&#1072;&#1075;&#1088;&#1072;&#1084;&#1084;&#1072;%20&#1083;&#1087;&#1093;%20&#1074;&#1089;&#1077;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ank2\Users\Agricalt\&#1042;&#1057;&#1061;&#1055;%202016\&#1048;&#1053;&#1058;&#1045;&#1056;&#1053;&#1045;&#1058;\&#1055;&#1077;&#1088;&#1074;&#1099;&#1077;%20&#1080;&#1090;&#1086;&#1075;&#1080;_2016\&#1042;&#1083;&#1072;&#1076;&#1080;&#1084;&#1080;&#1088;\&#1087;&#1088;&#1077;&#1076;&#1074;&#1072;&#1088;&#1080;&#1090;&#1077;&#1083;&#1100;&#1085;&#1099;&#1077;%20&#1080;&#1090;&#1086;&#1075;&#1080;\&#1076;&#1080;&#1072;&#1075;&#1088;&#1072;&#1084;&#1084;&#1072;%20&#1089;&#1072;&#1076;&#1099;%20&#1074;&#1089;&#107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ank2\Users\Agricalt\&#1042;&#1057;&#1061;&#1055;%202016\&#1048;&#1053;&#1058;&#1045;&#1056;&#1053;&#1045;&#1058;\&#1055;&#1077;&#1088;&#1074;&#1099;&#1077;%20&#1080;&#1090;&#1086;&#1075;&#1080;_2016\&#1042;&#1083;&#1072;&#1076;&#1080;&#1084;&#1080;&#1088;\&#1087;&#1088;&#1077;&#1076;&#1074;&#1072;&#1088;&#1080;&#1090;&#1077;&#1083;&#1100;&#1085;&#1099;&#1077;%20&#1080;&#1090;&#1086;&#1075;&#1080;\&#1075;&#1088;&#1072;&#1092;&#1080;&#1082;%20&#1095;&#1080;&#1089;&#1083;&#1086;%20&#1089;&#1077;&#1083;&#1100;&#1093;&#1086;&#1079;&#1086;&#1088;&#1075;&#1072;&#1085;&#1080;&#1079;&#1072;&#1094;&#1080;&#1081;%202006%20&#1080;%202016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ank2\Users\Agricalt\&#1042;&#1057;&#1061;&#1055;%202016\&#1048;&#1053;&#1058;&#1045;&#1056;&#1053;&#1045;&#1058;\&#1055;&#1077;&#1088;&#1074;&#1099;&#1077;%20&#1080;&#1090;&#1086;&#1075;&#1080;_2016\&#1042;&#1083;&#1072;&#1076;&#1080;&#1084;&#1080;&#1088;\&#1087;&#1088;&#1077;&#1076;&#1074;&#1072;&#1088;&#1080;&#1090;&#1077;&#1083;&#1100;&#1085;&#1099;&#1077;%20&#1080;&#1090;&#1086;&#1075;&#1080;\&#1075;&#1088;&#1072;&#1092;&#1080;&#1082;%20&#1095;&#1080;&#1089;&#1083;&#1086;%20&#1089;&#1077;&#1083;&#1100;&#1093;&#1086;&#1079;&#1086;&#1088;&#1075;&#1072;&#1085;&#1080;&#1079;&#1072;&#1094;&#1080;&#1081;%202006%20&#1080;%202016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sz="1800" b="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Удельный вес сельхозпроизводителей </a:t>
            </a:r>
          </a:p>
          <a:p>
            <a:pPr>
              <a:defRPr sz="2000"/>
            </a:pPr>
            <a:r>
              <a:rPr lang="ru-RU" sz="1800" b="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общем объеме производства мяса (в %)</a:t>
            </a:r>
            <a:endParaRPr lang="ru-RU" sz="1800" b="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6957622479155493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3273372796946542"/>
          <c:w val="0.60486628145269916"/>
          <c:h val="0.672662662804907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68E43C"/>
              </a:solidFill>
            </c:spPr>
          </c:dPt>
          <c:dLbls>
            <c:dLbl>
              <c:idx val="0"/>
              <c:layout>
                <c:manualLayout>
                  <c:x val="6.2409337786323918E-2"/>
                  <c:y val="-2.46097276417979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сельскохозяйственные организации</c:v>
                </c:pt>
                <c:pt idx="1">
                  <c:v>крестьянские (фермерские) хозяйства</c:v>
                </c:pt>
                <c:pt idx="2">
                  <c:v>хозяйства населения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87.9</c:v>
                </c:pt>
                <c:pt idx="1">
                  <c:v>4.4000000000000004</c:v>
                </c:pt>
                <c:pt idx="2">
                  <c:v>7.7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671000350772512E-2"/>
          <c:y val="2.3024836780065932E-2"/>
          <c:w val="0.52780184224224769"/>
          <c:h val="0.840558314737345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зерновые и зернобобовые культуры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4.1666666666666666E-3"/>
                  <c:y val="-4.0624999999999946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2020г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82.9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технические культуры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833333333333332E-2"/>
                  <c:y val="-0.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2020г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4.9000000000000004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картофель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2.0015539623676335E-2"/>
                  <c:y val="-3.7499999999999999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2020г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10.7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овощи открытого грунта</c:v>
                </c:pt>
              </c:strCache>
            </c:strRef>
          </c:tx>
          <c:spPr>
            <a:solidFill>
              <a:srgbClr val="66FF33"/>
            </a:solidFill>
          </c:spPr>
          <c:invertIfNegative val="0"/>
          <c:dLbls>
            <c:dLbl>
              <c:idx val="0"/>
              <c:layout>
                <c:manualLayout>
                  <c:x val="2.2954039931415662E-2"/>
                  <c:y val="-5.3289158798336615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2020г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кормовые культуры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2070883769791204E-2"/>
                  <c:y val="-3.7219169510454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2020г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187.3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"/>
        <c:shape val="cylinder"/>
        <c:axId val="64916480"/>
        <c:axId val="64922368"/>
        <c:axId val="0"/>
      </c:bar3DChart>
      <c:catAx>
        <c:axId val="64916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64922368"/>
        <c:crosses val="autoZero"/>
        <c:auto val="1"/>
        <c:lblAlgn val="ctr"/>
        <c:lblOffset val="100"/>
        <c:noMultiLvlLbl val="0"/>
      </c:catAx>
      <c:valAx>
        <c:axId val="649223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49164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63305575285641"/>
          <c:y val="0"/>
          <c:w val="0.3115819256797554"/>
          <c:h val="1"/>
        </c:manualLayout>
      </c:layout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5882077062952022"/>
          <c:y val="8.4365399479349429E-2"/>
          <c:w val="0.64117922937047978"/>
          <c:h val="0.846157212714127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42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"/>
            <c:bubble3D val="0"/>
            <c:explosion val="2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66FF33"/>
              </a:solidFill>
            </c:spPr>
          </c:dPt>
          <c:dLbls>
            <c:dLbl>
              <c:idx val="0"/>
              <c:layout>
                <c:manualLayout>
                  <c:x val="2.3685516893346709E-2"/>
                  <c:y val="5.45893761336966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6128784044571179E-2"/>
                  <c:y val="9.813363454809706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984084407766082E-2"/>
                  <c:y val="2.97760233456527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2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Сельскохозяйственные организации</c:v>
                </c:pt>
                <c:pt idx="1">
                  <c:v>Хозяйства населения</c:v>
                </c:pt>
                <c:pt idx="2">
                  <c:v>Крестьянские (фермерские) хозяйства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3.3</c:v>
                </c:pt>
                <c:pt idx="1">
                  <c:v>84.1</c:v>
                </c:pt>
                <c:pt idx="2">
                  <c:v>12.6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l"/>
      <c:layout>
        <c:manualLayout>
          <c:xMode val="edge"/>
          <c:yMode val="edge"/>
          <c:x val="3.7618173889432845E-2"/>
          <c:y val="0.50860730270649201"/>
          <c:w val="0.49831892071275963"/>
          <c:h val="0.49139269729350799"/>
        </c:manualLayout>
      </c:layout>
      <c:overlay val="0"/>
      <c:txPr>
        <a:bodyPr/>
        <a:lstStyle/>
        <a:p>
          <a:pPr>
            <a:defRPr sz="18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1643865335542233E-2"/>
          <c:w val="1"/>
          <c:h val="0.988356026297285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42"/>
          <c:dPt>
            <c:idx val="0"/>
            <c:bubble3D val="0"/>
            <c:explosion val="2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"/>
            <c:bubble3D val="0"/>
            <c:explosion val="11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66FF33"/>
              </a:solidFill>
            </c:spPr>
          </c:dPt>
          <c:dLbls>
            <c:dLbl>
              <c:idx val="1"/>
              <c:layout>
                <c:manualLayout>
                  <c:x val="3.2660980055713974E-2"/>
                  <c:y val="5.41860083304528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8789764100285156E-2"/>
                  <c:y val="1.46492316458777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2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Сельскохозяйственные организации</c:v>
                </c:pt>
                <c:pt idx="1">
                  <c:v>Хозяйства населения</c:v>
                </c:pt>
                <c:pt idx="2">
                  <c:v>Крестьянские (фермерские) хозяйства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21.8</c:v>
                </c:pt>
                <c:pt idx="1">
                  <c:v>74.099999999999994</c:v>
                </c:pt>
                <c:pt idx="2">
                  <c:v>4.0999999999999996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1643973702714796E-2"/>
          <c:w val="1"/>
          <c:h val="0.988356026297285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42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66FF33"/>
              </a:solidFill>
            </c:spPr>
          </c:dPt>
          <c:dLbls>
            <c:dLbl>
              <c:idx val="1"/>
              <c:layout>
                <c:manualLayout>
                  <c:x val="-2.6128784044571179E-2"/>
                  <c:y val="9.813363454809706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7982940167141985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Сельскохозяйственные организации</c:v>
                </c:pt>
                <c:pt idx="1">
                  <c:v>Хозяйства населения</c:v>
                </c:pt>
                <c:pt idx="2">
                  <c:v>Крестьянские (фермерские) хозяйства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96</c:v>
                </c:pt>
                <c:pt idx="1">
                  <c:v>0.1</c:v>
                </c:pt>
                <c:pt idx="2">
                  <c:v>3.9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746564617820245E-2"/>
          <c:y val="0"/>
          <c:w val="0.77418654871680936"/>
          <c:h val="0.768469121879539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1"/>
              <c:layout>
                <c:manualLayout>
                  <c:x val="2.1548821548821449E-2"/>
                  <c:y val="-6.334125098970719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Сельскохозяйственные организации</c:v>
                </c:pt>
                <c:pt idx="1">
                  <c:v>Крестьянские (фермерские) хозяйства и индивидуальные предприниматели</c:v>
                </c:pt>
                <c:pt idx="2">
                  <c:v>Личные подсобные и другие индивидуальные хозяйства граждан</c:v>
                </c:pt>
                <c:pt idx="3">
                  <c:v>Некоммерческие объединения граждан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7.8</c:v>
                </c:pt>
                <c:pt idx="1">
                  <c:v>0.2</c:v>
                </c:pt>
                <c:pt idx="2" formatCode="0.0">
                  <c:v>59</c:v>
                </c:pt>
                <c:pt idx="3">
                  <c:v>32.9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651416909701487"/>
          <c:y val="2.5263157894736842E-2"/>
          <c:w val="0.55613849582784292"/>
          <c:h val="0.641521692386422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2.3494860499265784E-2"/>
                  <c:y val="2.807017543859648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3284385707293196E-2"/>
                  <c:y val="-2.807017543859648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Сельскохозяйственные организации</c:v>
                </c:pt>
                <c:pt idx="1">
                  <c:v>Крестьянские (фермерские) хозяйства и индивидуальные предприниматели</c:v>
                </c:pt>
                <c:pt idx="2">
                  <c:v>Личные подсобные и другие индивидуальные хозяйства граждан</c:v>
                </c:pt>
                <c:pt idx="3">
                  <c:v>Некоммерческие объединения граждан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4</c:v>
                </c:pt>
                <c:pt idx="1">
                  <c:v>1</c:v>
                </c:pt>
                <c:pt idx="2" formatCode="General">
                  <c:v>60.1</c:v>
                </c:pt>
                <c:pt idx="3" formatCode="General">
                  <c:v>34.799999999999997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1.9731589639995124E-2"/>
          <c:y val="0.59921619801878445"/>
          <c:w val="0.97719174179454749"/>
          <c:h val="0.25081740571902195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981725794209496"/>
          <c:y val="0"/>
          <c:w val="0.68128834574411234"/>
          <c:h val="0.9439133205863607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9E47"/>
            </a:solidFill>
          </c:spPr>
          <c:invertIfNegative val="0"/>
          <c:dLbls>
            <c:dLbl>
              <c:idx val="1"/>
              <c:layout>
                <c:manualLayout>
                  <c:x val="6.033182503770739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Лист1!$A$3:$A$22</c:f>
              <c:strCache>
                <c:ptCount val="20"/>
                <c:pt idx="0">
                  <c:v>город Гусь-Хрустальный </c:v>
                </c:pt>
                <c:pt idx="1">
                  <c:v>город Ковров</c:v>
                </c:pt>
                <c:pt idx="2">
                  <c:v>город Владимир</c:v>
                </c:pt>
                <c:pt idx="3">
                  <c:v>округ Муром</c:v>
                </c:pt>
                <c:pt idx="4">
                  <c:v>Киржачский муниципальный район</c:v>
                </c:pt>
                <c:pt idx="5">
                  <c:v>Петушинский муниципальный район</c:v>
                </c:pt>
                <c:pt idx="6">
                  <c:v>Ковровский муниципальный район</c:v>
                </c:pt>
                <c:pt idx="7">
                  <c:v>Судогодский муниципальный район</c:v>
                </c:pt>
                <c:pt idx="8">
                  <c:v>Кольчугинский муниципальный район</c:v>
                </c:pt>
                <c:pt idx="9">
                  <c:v>Вязниковский муниципальный район</c:v>
                </c:pt>
                <c:pt idx="10">
                  <c:v>Муромский муниципальный район</c:v>
                </c:pt>
                <c:pt idx="11">
                  <c:v>Камешковский муниципальный район</c:v>
                </c:pt>
                <c:pt idx="12">
                  <c:v>Гороховецкий муниципальный район</c:v>
                </c:pt>
                <c:pt idx="13">
                  <c:v>Александровский муниципальный район</c:v>
                </c:pt>
                <c:pt idx="14">
                  <c:v>Селивановский муниципальный район</c:v>
                </c:pt>
                <c:pt idx="15">
                  <c:v>Собинский муниципальный район</c:v>
                </c:pt>
                <c:pt idx="16">
                  <c:v>Гусь-Хрустальный муниципальный район</c:v>
                </c:pt>
                <c:pt idx="17">
                  <c:v>Меленковский муниципальный район</c:v>
                </c:pt>
                <c:pt idx="18">
                  <c:v>Суздальский муниципальный район</c:v>
                </c:pt>
                <c:pt idx="19">
                  <c:v>Юрьев-Польский муниципальный район</c:v>
                </c:pt>
              </c:strCache>
            </c:strRef>
          </c:cat>
          <c:val>
            <c:numRef>
              <c:f>Лист1!$B$3:$B$22</c:f>
              <c:numCache>
                <c:formatCode>0.0</c:formatCode>
                <c:ptCount val="20"/>
                <c:pt idx="0">
                  <c:v>0.1</c:v>
                </c:pt>
                <c:pt idx="1">
                  <c:v>0.2</c:v>
                </c:pt>
                <c:pt idx="2">
                  <c:v>0.4</c:v>
                </c:pt>
                <c:pt idx="3">
                  <c:v>1</c:v>
                </c:pt>
                <c:pt idx="4" formatCode="General">
                  <c:v>2.4</c:v>
                </c:pt>
                <c:pt idx="5" formatCode="General">
                  <c:v>2.6</c:v>
                </c:pt>
                <c:pt idx="6" formatCode="General">
                  <c:v>2.9</c:v>
                </c:pt>
                <c:pt idx="7">
                  <c:v>3.8</c:v>
                </c:pt>
                <c:pt idx="8" formatCode="General">
                  <c:v>3.9</c:v>
                </c:pt>
                <c:pt idx="9">
                  <c:v>3.9</c:v>
                </c:pt>
                <c:pt idx="10">
                  <c:v>4.4000000000000004</c:v>
                </c:pt>
                <c:pt idx="11">
                  <c:v>4.5</c:v>
                </c:pt>
                <c:pt idx="12" formatCode="General">
                  <c:v>5.2</c:v>
                </c:pt>
                <c:pt idx="13" formatCode="General">
                  <c:v>6.3</c:v>
                </c:pt>
                <c:pt idx="14">
                  <c:v>7.7</c:v>
                </c:pt>
                <c:pt idx="15" formatCode="General">
                  <c:v>8.8000000000000007</c:v>
                </c:pt>
                <c:pt idx="16">
                  <c:v>8.8000000000000007</c:v>
                </c:pt>
                <c:pt idx="17">
                  <c:v>10.1</c:v>
                </c:pt>
                <c:pt idx="18" formatCode="General">
                  <c:v>10.7</c:v>
                </c:pt>
                <c:pt idx="19" formatCode="General">
                  <c:v>12.1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4930688"/>
        <c:axId val="125068800"/>
      </c:barChart>
      <c:catAx>
        <c:axId val="1249306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5068800"/>
        <c:crosses val="autoZero"/>
        <c:auto val="1"/>
        <c:lblAlgn val="ctr"/>
        <c:lblOffset val="100"/>
        <c:noMultiLvlLbl val="0"/>
      </c:catAx>
      <c:valAx>
        <c:axId val="1250688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493068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ru-RU" sz="1600" b="1" i="0" u="none" strike="noStrike" kern="1200" cap="all" spc="0" baseline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sz="1600" b="1" i="0" u="none" strike="noStrike" kern="1200" cap="all" spc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n-ea"/>
                <a:cs typeface="Arial" pitchFamily="34" charset="0"/>
              </a:rPr>
              <a:t>ВСХП-2006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6581885446702375E-2"/>
          <c:y val="0.1323788097618783"/>
          <c:w val="0.85117165351997726"/>
          <c:h val="0.7025708382967568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'2006'!$A$2:$A$4</c:f>
              <c:strCache>
                <c:ptCount val="3"/>
                <c:pt idx="0">
                  <c:v>Крупные и средние организации</c:v>
                </c:pt>
                <c:pt idx="1">
                  <c:v>Малые предприятия</c:v>
                </c:pt>
                <c:pt idx="2">
                  <c:v>Подсобные сельскохозяйственные предприятия</c:v>
                </c:pt>
              </c:strCache>
            </c:strRef>
          </c:cat>
          <c:val>
            <c:numRef>
              <c:f>'2006'!$B$2:$B$4</c:f>
              <c:numCache>
                <c:formatCode>General</c:formatCode>
                <c:ptCount val="3"/>
                <c:pt idx="0">
                  <c:v>4491.3</c:v>
                </c:pt>
                <c:pt idx="1">
                  <c:v>2690.6</c:v>
                </c:pt>
                <c:pt idx="2">
                  <c:v>143.6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5"/>
        <c:axId val="126474112"/>
        <c:axId val="126477824"/>
      </c:barChart>
      <c:catAx>
        <c:axId val="126474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6477824"/>
        <c:crosses val="autoZero"/>
        <c:auto val="1"/>
        <c:lblAlgn val="ctr"/>
        <c:lblOffset val="100"/>
        <c:noMultiLvlLbl val="0"/>
      </c:catAx>
      <c:valAx>
        <c:axId val="1264778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647411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ru-RU" sz="1600" b="1" i="0" u="none" strike="noStrike" kern="1200" cap="all" spc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sz="1600" b="1" i="0" u="none" strike="noStrike" kern="1200" cap="all" spc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n-ea"/>
                <a:cs typeface="Arial" pitchFamily="34" charset="0"/>
              </a:rPr>
              <a:t>ВСХП-2016</a:t>
            </a:r>
          </a:p>
        </c:rich>
      </c:tx>
      <c:layout>
        <c:manualLayout>
          <c:xMode val="edge"/>
          <c:yMode val="edge"/>
          <c:x val="0.40615347759324294"/>
          <c:y val="1.807011203469461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3355977774507501E-2"/>
          <c:y val="0.13053648310318083"/>
          <c:w val="0.927712792120583"/>
          <c:h val="0.651405081982110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</c:spPr>
          </c:dPt>
          <c:dLbls>
            <c:dLbl>
              <c:idx val="1"/>
              <c:layout>
                <c:manualLayout>
                  <c:x val="0"/>
                  <c:y val="-1.6129032258064516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832.3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'2016'!$A$1:$A$3</c:f>
              <c:strCache>
                <c:ptCount val="3"/>
                <c:pt idx="0">
                  <c:v>Сельскохозяйственные организации (кроме микропредприятий)</c:v>
                </c:pt>
                <c:pt idx="1">
                  <c:v>Микропредприятия</c:v>
                </c:pt>
                <c:pt idx="2">
                  <c:v>Подсобные сельскохозяйственные предприятия</c:v>
                </c:pt>
              </c:strCache>
            </c:strRef>
          </c:cat>
          <c:val>
            <c:numRef>
              <c:f>'2016'!$B$1:$B$3</c:f>
              <c:numCache>
                <c:formatCode>General</c:formatCode>
                <c:ptCount val="3"/>
                <c:pt idx="0" formatCode="0.0">
                  <c:v>3062</c:v>
                </c:pt>
                <c:pt idx="1">
                  <c:v>823.3</c:v>
                </c:pt>
                <c:pt idx="2">
                  <c:v>323.7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6189568"/>
        <c:axId val="126190720"/>
      </c:barChart>
      <c:catAx>
        <c:axId val="126189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6190720"/>
        <c:crosses val="autoZero"/>
        <c:auto val="1"/>
        <c:lblAlgn val="ctr"/>
        <c:lblOffset val="100"/>
        <c:noMultiLvlLbl val="0"/>
      </c:catAx>
      <c:valAx>
        <c:axId val="126190720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2618956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968328676913168E-2"/>
          <c:y val="6.180287906537317E-2"/>
          <c:w val="0.8154328805384371"/>
          <c:h val="0.746372272812903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rgbClr val="8BCD4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Крестьянские (фермерские) хозяйства</c:v>
                </c:pt>
                <c:pt idx="1">
                  <c:v>Индивидуальные предприниматели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2101</c:v>
                </c:pt>
                <c:pt idx="1">
                  <c:v>116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EC2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Крестьянские (фермерские) хозяйства</c:v>
                </c:pt>
                <c:pt idx="1">
                  <c:v>Индивидуальные предприниматели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870</c:v>
                </c:pt>
                <c:pt idx="1">
                  <c:v>145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6225024"/>
        <c:axId val="126243200"/>
      </c:barChart>
      <c:catAx>
        <c:axId val="126225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6243200"/>
        <c:crosses val="autoZero"/>
        <c:auto val="1"/>
        <c:lblAlgn val="ctr"/>
        <c:lblOffset val="100"/>
        <c:noMultiLvlLbl val="0"/>
      </c:catAx>
      <c:valAx>
        <c:axId val="1262432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6225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399624737208986"/>
          <c:y val="0.33981073466734091"/>
          <c:w val="0.13153896602888382"/>
          <c:h val="0.19128461613642062"/>
        </c:manualLayout>
      </c:layout>
      <c:overlay val="0"/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638616840952903E-2"/>
          <c:y val="2.6472140350418578E-2"/>
          <c:w val="0.75794166422327924"/>
          <c:h val="0.84384455648718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68E43C"/>
              </a:solidFill>
            </c:spPr>
          </c:dPt>
          <c:dLbls>
            <c:dLbl>
              <c:idx val="0"/>
              <c:layout>
                <c:manualLayout>
                  <c:x val="6.2409337786323918E-2"/>
                  <c:y val="-2.46097276417979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6588127154668126E-2"/>
                  <c:y val="5.18733212649574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9831701045717411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сельскохозяйственные организации</c:v>
                </c:pt>
                <c:pt idx="1">
                  <c:v>крестьянские (фермерские) хозяйства</c:v>
                </c:pt>
                <c:pt idx="2">
                  <c:v>хозяйства населения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94.1</c:v>
                </c:pt>
                <c:pt idx="1">
                  <c:v>2.6</c:v>
                </c:pt>
                <c:pt idx="2">
                  <c:v>3.3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746942735243425E-2"/>
          <c:y val="7.5142275117760032E-2"/>
          <c:w val="0.84455973031232001"/>
          <c:h val="0.76765291291887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rgbClr val="8BCD43"/>
            </a:solidFill>
          </c:spPr>
          <c:invertIfNegative val="0"/>
          <c:dLbls>
            <c:dLbl>
              <c:idx val="1"/>
              <c:layout>
                <c:manualLayout>
                  <c:x val="-7.9235519948309581E-17"/>
                  <c:y val="8.5836909871244635E-3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18.0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Крестьянские (фермерские) хозяйства</c:v>
                </c:pt>
                <c:pt idx="1">
                  <c:v>Индивидуальные предприниматели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12.4</c:v>
                </c:pt>
                <c:pt idx="1">
                  <c:v>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EC2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Крестьянские (фермерские) хозяйства</c:v>
                </c:pt>
                <c:pt idx="1">
                  <c:v>Индивидуальные предприниматели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35.200000000000003</c:v>
                </c:pt>
                <c:pt idx="1">
                  <c:v>43.4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6265600"/>
        <c:axId val="126283776"/>
      </c:barChart>
      <c:catAx>
        <c:axId val="126265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6283776"/>
        <c:crosses val="autoZero"/>
        <c:auto val="1"/>
        <c:lblAlgn val="ctr"/>
        <c:lblOffset val="100"/>
        <c:noMultiLvlLbl val="0"/>
      </c:catAx>
      <c:valAx>
        <c:axId val="1262837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6265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016647477934313"/>
          <c:y val="0.41153931462792503"/>
          <c:w val="0.1264972695666163"/>
          <c:h val="0.23024812780537349"/>
        </c:manualLayout>
      </c:layout>
      <c:overlay val="0"/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866999350128789E-2"/>
          <c:y val="0.10295383846239307"/>
          <c:w val="0.92593312914833137"/>
          <c:h val="0.66036210097026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rgbClr val="8970A8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Личные подсобные и другие индивидуальные хозяйства граждан в сельских поселениях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226.6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Личные подсобные и другие индивидуальные хозяйства граждан в сельских поселениях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223.2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6323712"/>
        <c:axId val="126329600"/>
      </c:barChart>
      <c:catAx>
        <c:axId val="126323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6329600"/>
        <c:crosses val="autoZero"/>
        <c:auto val="1"/>
        <c:lblAlgn val="ctr"/>
        <c:lblOffset val="100"/>
        <c:noMultiLvlLbl val="0"/>
      </c:catAx>
      <c:valAx>
        <c:axId val="126329600"/>
        <c:scaling>
          <c:orientation val="minMax"/>
        </c:scaling>
        <c:delete val="1"/>
        <c:axPos val="l"/>
        <c:title>
          <c:tx>
            <c:rich>
              <a:bodyPr rot="0" vert="horz"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ru-RU" sz="1200">
                    <a:latin typeface="Arial" pitchFamily="34" charset="0"/>
                    <a:cs typeface="Arial" pitchFamily="34" charset="0"/>
                  </a:rPr>
                  <a:t>Тысяч</a:t>
                </a:r>
                <a:r>
                  <a:rPr lang="ru-RU" sz="1200" baseline="0">
                    <a:latin typeface="Arial" pitchFamily="34" charset="0"/>
                    <a:cs typeface="Arial" pitchFamily="34" charset="0"/>
                  </a:rPr>
                  <a:t> е</a:t>
                </a:r>
                <a:r>
                  <a:rPr lang="ru-RU" sz="1200">
                    <a:latin typeface="Arial" pitchFamily="34" charset="0"/>
                    <a:cs typeface="Arial" pitchFamily="34" charset="0"/>
                  </a:rPr>
                  <a:t>диниц</a:t>
                </a:r>
              </a:p>
            </c:rich>
          </c:tx>
          <c:layout>
            <c:manualLayout>
              <c:xMode val="edge"/>
              <c:yMode val="edge"/>
              <c:x val="1.4029724832805087E-2"/>
              <c:y val="0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6323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280734825113528"/>
          <c:y val="0.30432463768801099"/>
          <c:w val="0.15176476493044541"/>
          <c:h val="0.22665625805170583"/>
        </c:manualLayout>
      </c:layout>
      <c:overlay val="0"/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834874881972941E-2"/>
          <c:y val="9.6501769395613876E-2"/>
          <c:w val="0.88612693302067913"/>
          <c:h val="0.70244730582884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rgbClr val="8970A8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Личные подсобные и другие индивидуальные хозяйства граждан в сельских поселениях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Личные подсобные и другие индивидуальные хозяйства граждан в сельских поселениях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368768"/>
        <c:axId val="126382848"/>
      </c:barChart>
      <c:catAx>
        <c:axId val="126368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6382848"/>
        <c:crosses val="autoZero"/>
        <c:auto val="1"/>
        <c:lblAlgn val="ctr"/>
        <c:lblOffset val="100"/>
        <c:noMultiLvlLbl val="0"/>
      </c:catAx>
      <c:valAx>
        <c:axId val="126382848"/>
        <c:scaling>
          <c:orientation val="minMax"/>
        </c:scaling>
        <c:delete val="1"/>
        <c:axPos val="l"/>
        <c:title>
          <c:tx>
            <c:rich>
              <a:bodyPr rot="0" vert="horz"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ru-RU" sz="1200" dirty="0" smtClean="0">
                    <a:latin typeface="Arial" pitchFamily="34" charset="0"/>
                    <a:cs typeface="Arial" pitchFamily="34" charset="0"/>
                  </a:rPr>
                  <a:t>Гектар</a:t>
                </a:r>
                <a:endParaRPr lang="ru-RU" sz="1200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4.7067014823757657E-2"/>
              <c:y val="1.4815381087072853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6368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8345286681286398"/>
          <c:y val="0.17708068594374962"/>
          <c:w val="0.13887875510762887"/>
          <c:h val="0.2276001632787292"/>
        </c:manualLayout>
      </c:layout>
      <c:overlay val="0"/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748668819087767E-2"/>
          <c:y val="0.12926776404080711"/>
          <c:w val="0.8603754724693885"/>
          <c:h val="0.773388083276920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Садоводческие</c:v>
                </c:pt>
                <c:pt idx="1">
                  <c:v>Огороднические</c:v>
                </c:pt>
                <c:pt idx="2">
                  <c:v>Дачные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1269</c:v>
                </c:pt>
                <c:pt idx="1">
                  <c:v>55</c:v>
                </c:pt>
                <c:pt idx="2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E824C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Садоводческие</c:v>
                </c:pt>
                <c:pt idx="1">
                  <c:v>Огороднические</c:v>
                </c:pt>
                <c:pt idx="2">
                  <c:v>Дачные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1209</c:v>
                </c:pt>
                <c:pt idx="1">
                  <c:v>27</c:v>
                </c:pt>
                <c:pt idx="2">
                  <c:v>204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7156992"/>
        <c:axId val="127158528"/>
      </c:barChart>
      <c:catAx>
        <c:axId val="127156992"/>
        <c:scaling>
          <c:orientation val="minMax"/>
        </c:scaling>
        <c:delete val="0"/>
        <c:axPos val="b"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7158528"/>
        <c:crossesAt val="1"/>
        <c:auto val="1"/>
        <c:lblAlgn val="ctr"/>
        <c:lblOffset val="100"/>
        <c:noMultiLvlLbl val="0"/>
      </c:catAx>
      <c:valAx>
        <c:axId val="127158528"/>
        <c:scaling>
          <c:orientation val="minMax"/>
        </c:scaling>
        <c:delete val="1"/>
        <c:axPos val="l"/>
        <c:title>
          <c:tx>
            <c:rich>
              <a:bodyPr rot="0" vert="horz"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ru-RU" sz="1200">
                    <a:latin typeface="Arial" pitchFamily="34" charset="0"/>
                    <a:cs typeface="Arial" pitchFamily="34" charset="0"/>
                  </a:rPr>
                  <a:t>Единиц</a:t>
                </a:r>
              </a:p>
            </c:rich>
          </c:tx>
          <c:layout>
            <c:manualLayout>
              <c:xMode val="edge"/>
              <c:yMode val="edge"/>
              <c:x val="4.4230022985392956E-2"/>
              <c:y val="2.7079975658780356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7156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905779994034959"/>
          <c:y val="0.37523990213892949"/>
          <c:w val="0.10998981717232709"/>
          <c:h val="0.18511656631156401"/>
        </c:manualLayout>
      </c:layout>
      <c:overlay val="0"/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626645491653823E-2"/>
          <c:y val="0.14088376615016712"/>
          <c:w val="0.81762951878222057"/>
          <c:h val="0.72196718691501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/>
                      <a:t>16.0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Садоводческие</c:v>
                </c:pt>
                <c:pt idx="1">
                  <c:v>Огороднические</c:v>
                </c:pt>
                <c:pt idx="2">
                  <c:v>Дачные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</c:v>
                </c:pt>
                <c:pt idx="1">
                  <c:v>10.5</c:v>
                </c:pt>
                <c:pt idx="2">
                  <c:v>24.5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E824C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Садоводческие</c:v>
                </c:pt>
                <c:pt idx="1">
                  <c:v>Огороднические</c:v>
                </c:pt>
                <c:pt idx="2">
                  <c:v>Дачные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14.3</c:v>
                </c:pt>
                <c:pt idx="1">
                  <c:v>4.5</c:v>
                </c:pt>
                <c:pt idx="2">
                  <c:v>18.5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7193856"/>
        <c:axId val="127195392"/>
      </c:barChart>
      <c:catAx>
        <c:axId val="127193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7195392"/>
        <c:crosses val="autoZero"/>
        <c:auto val="1"/>
        <c:lblAlgn val="ctr"/>
        <c:lblOffset val="100"/>
        <c:noMultiLvlLbl val="0"/>
      </c:catAx>
      <c:valAx>
        <c:axId val="127195392"/>
        <c:scaling>
          <c:orientation val="minMax"/>
        </c:scaling>
        <c:delete val="1"/>
        <c:axPos val="l"/>
        <c:title>
          <c:tx>
            <c:rich>
              <a:bodyPr rot="0" vert="horz"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ru-RU" sz="1200" dirty="0" smtClean="0">
                    <a:latin typeface="Arial" pitchFamily="34" charset="0"/>
                    <a:cs typeface="Arial" pitchFamily="34" charset="0"/>
                  </a:rPr>
                  <a:t>Гектар</a:t>
                </a:r>
                <a:endParaRPr lang="ru-RU" sz="1200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6.1465878478313481E-2"/>
              <c:y val="5.3727098245401152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7193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289911545866894"/>
          <c:y val="0.39378691176100639"/>
          <c:w val="8.491280362106636E-2"/>
          <c:h val="0.18479919854032528"/>
        </c:manualLayout>
      </c:layout>
      <c:overlay val="0"/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r>
              <a:rPr lang="ru-RU" b="0">
                <a:latin typeface="Arial" pitchFamily="34" charset="0"/>
                <a:cs typeface="Arial" pitchFamily="34" charset="0"/>
              </a:rPr>
              <a:t>(га)</a:t>
            </a:r>
          </a:p>
        </c:rich>
      </c:tx>
      <c:layout>
        <c:manualLayout>
          <c:xMode val="edge"/>
          <c:yMode val="edge"/>
          <c:x val="0.4744637601471776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7214179592098051"/>
          <c:y val="5.3582912349960786E-2"/>
          <c:w val="0.60394372376703909"/>
          <c:h val="0.9204517997271507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FF00"/>
            </a:solidFill>
          </c:spPr>
          <c:invertIfNegative val="0"/>
          <c:dLbls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Лист1!$A$3:$A$21</c:f>
              <c:strCache>
                <c:ptCount val="19"/>
                <c:pt idx="0">
                  <c:v>город Гусь-Хрустальный </c:v>
                </c:pt>
                <c:pt idx="1">
                  <c:v>город Владимир</c:v>
                </c:pt>
                <c:pt idx="2">
                  <c:v>Киржачский муниципальный район</c:v>
                </c:pt>
                <c:pt idx="3">
                  <c:v>Вязниковский муниципальный район</c:v>
                </c:pt>
                <c:pt idx="4">
                  <c:v>Петушинский муниципальный район</c:v>
                </c:pt>
                <c:pt idx="5">
                  <c:v>Александровский муниципальный район</c:v>
                </c:pt>
                <c:pt idx="6">
                  <c:v>Ковровский муниципальный район</c:v>
                </c:pt>
                <c:pt idx="7">
                  <c:v>округ Муром</c:v>
                </c:pt>
                <c:pt idx="8">
                  <c:v>Кольчугинский муниципальный район</c:v>
                </c:pt>
                <c:pt idx="9">
                  <c:v>Судогодский муниципальный район</c:v>
                </c:pt>
                <c:pt idx="10">
                  <c:v>Суздальский муниципальный район</c:v>
                </c:pt>
                <c:pt idx="11">
                  <c:v>Камешковский муниципальный район</c:v>
                </c:pt>
                <c:pt idx="12">
                  <c:v>Муромский муниципальный район</c:v>
                </c:pt>
                <c:pt idx="13">
                  <c:v>Гороховецкий муниципальный район</c:v>
                </c:pt>
                <c:pt idx="14">
                  <c:v>Юрьев-Польский муниципальный район</c:v>
                </c:pt>
                <c:pt idx="15">
                  <c:v>Собинский муниципальный район</c:v>
                </c:pt>
                <c:pt idx="16">
                  <c:v>Гусь-Хрустальный муниципальный район</c:v>
                </c:pt>
                <c:pt idx="17">
                  <c:v>Меленковский муниципальный район</c:v>
                </c:pt>
                <c:pt idx="18">
                  <c:v>Селивановский муниципальный район</c:v>
                </c:pt>
              </c:strCache>
            </c:strRef>
          </c:cat>
          <c:val>
            <c:numRef>
              <c:f>Лист1!$B$3:$B$21</c:f>
              <c:numCache>
                <c:formatCode>General</c:formatCode>
                <c:ptCount val="19"/>
                <c:pt idx="0">
                  <c:v>124.5</c:v>
                </c:pt>
                <c:pt idx="1">
                  <c:v>240.1</c:v>
                </c:pt>
                <c:pt idx="2">
                  <c:v>426.8</c:v>
                </c:pt>
                <c:pt idx="3" formatCode="0.0">
                  <c:v>477.5</c:v>
                </c:pt>
                <c:pt idx="4">
                  <c:v>690.9</c:v>
                </c:pt>
                <c:pt idx="5">
                  <c:v>750.6</c:v>
                </c:pt>
                <c:pt idx="6">
                  <c:v>861.3</c:v>
                </c:pt>
                <c:pt idx="7" formatCode="0.0">
                  <c:v>983.1</c:v>
                </c:pt>
                <c:pt idx="8">
                  <c:v>1286.0999999999999</c:v>
                </c:pt>
                <c:pt idx="9" formatCode="0.0">
                  <c:v>1296.5999999999999</c:v>
                </c:pt>
                <c:pt idx="10">
                  <c:v>1392.7</c:v>
                </c:pt>
                <c:pt idx="11">
                  <c:v>1468.2</c:v>
                </c:pt>
                <c:pt idx="12">
                  <c:v>1629.3</c:v>
                </c:pt>
                <c:pt idx="13">
                  <c:v>1695.1</c:v>
                </c:pt>
                <c:pt idx="14" formatCode="0.0">
                  <c:v>2001</c:v>
                </c:pt>
                <c:pt idx="15">
                  <c:v>2045.9</c:v>
                </c:pt>
                <c:pt idx="16">
                  <c:v>2893.4</c:v>
                </c:pt>
                <c:pt idx="17">
                  <c:v>3165.3</c:v>
                </c:pt>
                <c:pt idx="18">
                  <c:v>4936.3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7215872"/>
        <c:axId val="127255680"/>
      </c:barChart>
      <c:catAx>
        <c:axId val="127215872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7255680"/>
        <c:crosses val="autoZero"/>
        <c:auto val="1"/>
        <c:lblAlgn val="ctr"/>
        <c:lblOffset val="100"/>
        <c:noMultiLvlLbl val="0"/>
      </c:catAx>
      <c:valAx>
        <c:axId val="127255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72158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(га)</a:t>
            </a:r>
          </a:p>
        </c:rich>
      </c:tx>
      <c:layout>
        <c:manualLayout>
          <c:xMode val="edge"/>
          <c:yMode val="edge"/>
          <c:x val="0.4747148547221071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6254639222728741"/>
          <c:y val="6.3414894828844617E-2"/>
          <c:w val="0.6213717364276834"/>
          <c:h val="0.9120273556102768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0066"/>
            </a:solidFill>
          </c:spPr>
          <c:invertIfNegative val="0"/>
          <c:dLbls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Лист1!$A$3:$A$22</c:f>
              <c:strCache>
                <c:ptCount val="20"/>
                <c:pt idx="0">
                  <c:v>город Владимир</c:v>
                </c:pt>
                <c:pt idx="1">
                  <c:v>округ Муром</c:v>
                </c:pt>
                <c:pt idx="2">
                  <c:v>Собинский муниципальный район</c:v>
                </c:pt>
                <c:pt idx="3">
                  <c:v>Гусь-Хрустальный муниципальный район</c:v>
                </c:pt>
                <c:pt idx="4">
                  <c:v>Ковровский муниципальный район</c:v>
                </c:pt>
                <c:pt idx="5">
                  <c:v>Петушинский муниципальный район</c:v>
                </c:pt>
                <c:pt idx="6">
                  <c:v>город Гусь-Хрустальный</c:v>
                </c:pt>
                <c:pt idx="7">
                  <c:v>Кольчугинский муниципальный район</c:v>
                </c:pt>
                <c:pt idx="8">
                  <c:v>Муромский муниципальный район</c:v>
                </c:pt>
                <c:pt idx="9">
                  <c:v>Камешковский муниципальный район</c:v>
                </c:pt>
                <c:pt idx="10">
                  <c:v>город Ковров</c:v>
                </c:pt>
                <c:pt idx="11">
                  <c:v>Суздальский муниципальный район</c:v>
                </c:pt>
                <c:pt idx="12">
                  <c:v>Селивановский муниципальный район</c:v>
                </c:pt>
                <c:pt idx="13">
                  <c:v>Александровский муниципальный район</c:v>
                </c:pt>
                <c:pt idx="14">
                  <c:v>Киржачский муниципальный район</c:v>
                </c:pt>
                <c:pt idx="15">
                  <c:v>Меленковский муниципальный район</c:v>
                </c:pt>
                <c:pt idx="16">
                  <c:v>Судогодский муниципальный район</c:v>
                </c:pt>
                <c:pt idx="17">
                  <c:v>Гороховецкий муниципальный район</c:v>
                </c:pt>
                <c:pt idx="18">
                  <c:v>Вязниковский муниципальный район</c:v>
                </c:pt>
                <c:pt idx="19">
                  <c:v>Юрьев-Польский муниципальный район</c:v>
                </c:pt>
              </c:strCache>
            </c:strRef>
          </c:cat>
          <c:val>
            <c:numRef>
              <c:f>Лист1!$B$3:$B$22</c:f>
              <c:numCache>
                <c:formatCode>0.0</c:formatCode>
                <c:ptCount val="20"/>
                <c:pt idx="0">
                  <c:v>6</c:v>
                </c:pt>
                <c:pt idx="1">
                  <c:v>6.4</c:v>
                </c:pt>
                <c:pt idx="2">
                  <c:v>9.8000000000000007</c:v>
                </c:pt>
                <c:pt idx="3">
                  <c:v>12.5</c:v>
                </c:pt>
                <c:pt idx="4">
                  <c:v>13.9</c:v>
                </c:pt>
                <c:pt idx="5">
                  <c:v>16.7</c:v>
                </c:pt>
                <c:pt idx="6">
                  <c:v>20</c:v>
                </c:pt>
                <c:pt idx="7">
                  <c:v>20.6</c:v>
                </c:pt>
                <c:pt idx="8">
                  <c:v>21.2</c:v>
                </c:pt>
                <c:pt idx="9">
                  <c:v>23.3</c:v>
                </c:pt>
                <c:pt idx="10">
                  <c:v>32.5</c:v>
                </c:pt>
                <c:pt idx="11">
                  <c:v>35.299999999999997</c:v>
                </c:pt>
                <c:pt idx="12">
                  <c:v>36.9</c:v>
                </c:pt>
                <c:pt idx="13">
                  <c:v>43.2</c:v>
                </c:pt>
                <c:pt idx="14">
                  <c:v>60.1</c:v>
                </c:pt>
                <c:pt idx="15">
                  <c:v>63.5</c:v>
                </c:pt>
                <c:pt idx="16">
                  <c:v>65.5</c:v>
                </c:pt>
                <c:pt idx="17">
                  <c:v>70.099999999999994</c:v>
                </c:pt>
                <c:pt idx="18">
                  <c:v>252.5</c:v>
                </c:pt>
                <c:pt idx="19">
                  <c:v>286.8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7285120"/>
        <c:axId val="127300352"/>
      </c:barChart>
      <c:catAx>
        <c:axId val="127285120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7300352"/>
        <c:crosses val="autoZero"/>
        <c:auto val="1"/>
        <c:lblAlgn val="ctr"/>
        <c:lblOffset val="100"/>
        <c:noMultiLvlLbl val="0"/>
      </c:catAx>
      <c:valAx>
        <c:axId val="1273003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72851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r>
              <a:rPr lang="ru-RU" sz="1800">
                <a:latin typeface="Arial" pitchFamily="34" charset="0"/>
                <a:cs typeface="Arial" pitchFamily="34" charset="0"/>
              </a:rPr>
              <a:t>(га)</a:t>
            </a:r>
          </a:p>
        </c:rich>
      </c:tx>
      <c:layout>
        <c:manualLayout>
          <c:xMode val="edge"/>
          <c:yMode val="edge"/>
          <c:x val="0.4805208124713315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6332958471041771"/>
          <c:y val="5.2687479168981227E-2"/>
          <c:w val="0.6205537978918495"/>
          <c:h val="0.9214450246268932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3BB0"/>
            </a:solidFill>
          </c:spPr>
          <c:invertIfNegative val="0"/>
          <c:dLbls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Лист1!$A$3:$A$23</c:f>
              <c:strCache>
                <c:ptCount val="21"/>
                <c:pt idx="0">
                  <c:v>город Гусь-Хрустальный</c:v>
                </c:pt>
                <c:pt idx="1">
                  <c:v>город Ковров</c:v>
                </c:pt>
                <c:pt idx="2">
                  <c:v>округ Муром</c:v>
                </c:pt>
                <c:pt idx="3">
                  <c:v>ЗАТО город Радужный</c:v>
                </c:pt>
                <c:pt idx="4">
                  <c:v>Киржачский муниципальный район</c:v>
                </c:pt>
                <c:pt idx="5">
                  <c:v>Ковровский муниципальный район</c:v>
                </c:pt>
                <c:pt idx="6">
                  <c:v>Муромский муниципальный район</c:v>
                </c:pt>
                <c:pt idx="7">
                  <c:v>Петушинский муниципальный район</c:v>
                </c:pt>
                <c:pt idx="8">
                  <c:v>город Владимир</c:v>
                </c:pt>
                <c:pt idx="9">
                  <c:v>Вязниковский муниципальный район</c:v>
                </c:pt>
                <c:pt idx="10">
                  <c:v>Гусь-Хрустальный муниципальный район</c:v>
                </c:pt>
                <c:pt idx="11">
                  <c:v>Камешковский муниципальный район</c:v>
                </c:pt>
                <c:pt idx="12">
                  <c:v>Собинский муниципальный район</c:v>
                </c:pt>
                <c:pt idx="13">
                  <c:v>Суздальский муниципальный район</c:v>
                </c:pt>
                <c:pt idx="14">
                  <c:v>Юрьев-Польский муниципальный район</c:v>
                </c:pt>
                <c:pt idx="15">
                  <c:v>Александровский муниципальный район</c:v>
                </c:pt>
                <c:pt idx="16">
                  <c:v>Гороховецкий муниципальный район</c:v>
                </c:pt>
                <c:pt idx="17">
                  <c:v>Кольчугинский муниципальный район</c:v>
                </c:pt>
                <c:pt idx="18">
                  <c:v>Меленковский муниципальный район</c:v>
                </c:pt>
                <c:pt idx="19">
                  <c:v>Судогодский муниципальный район</c:v>
                </c:pt>
                <c:pt idx="20">
                  <c:v>Селивановский муниципальный район</c:v>
                </c:pt>
              </c:strCache>
            </c:strRef>
          </c:cat>
          <c:val>
            <c:numRef>
              <c:f>Лист1!$B$3:$B$23</c:f>
              <c:numCache>
                <c:formatCode>General</c:formatCode>
                <c:ptCount val="21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0.3</c:v>
                </c:pt>
                <c:pt idx="10">
                  <c:v>0.3</c:v>
                </c:pt>
                <c:pt idx="11">
                  <c:v>0.3</c:v>
                </c:pt>
                <c:pt idx="12">
                  <c:v>0.3</c:v>
                </c:pt>
                <c:pt idx="13">
                  <c:v>0.3</c:v>
                </c:pt>
                <c:pt idx="14">
                  <c:v>0.3</c:v>
                </c:pt>
                <c:pt idx="15">
                  <c:v>0.4</c:v>
                </c:pt>
                <c:pt idx="16">
                  <c:v>0.4</c:v>
                </c:pt>
                <c:pt idx="17">
                  <c:v>0.4</c:v>
                </c:pt>
                <c:pt idx="18">
                  <c:v>0.4</c:v>
                </c:pt>
                <c:pt idx="19">
                  <c:v>0.4</c:v>
                </c:pt>
                <c:pt idx="20">
                  <c:v>0.5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7341312"/>
        <c:axId val="127344000"/>
      </c:barChart>
      <c:catAx>
        <c:axId val="127341312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7344000"/>
        <c:crosses val="autoZero"/>
        <c:auto val="1"/>
        <c:lblAlgn val="ctr"/>
        <c:lblOffset val="100"/>
        <c:noMultiLvlLbl val="0"/>
      </c:catAx>
      <c:valAx>
        <c:axId val="1273440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73413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title>
      <c:tx>
        <c:rich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r>
              <a:rPr lang="ru-RU">
                <a:latin typeface="Arial" pitchFamily="34" charset="0"/>
                <a:cs typeface="Arial" pitchFamily="34" charset="0"/>
              </a:rPr>
              <a:t>(га)</a:t>
            </a:r>
          </a:p>
        </c:rich>
      </c:tx>
      <c:layout>
        <c:manualLayout>
          <c:xMode val="edge"/>
          <c:yMode val="edge"/>
          <c:x val="0.4747148547221071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6254639222728741"/>
          <c:y val="5.0019758704729009E-2"/>
          <c:w val="0.6213717364276834"/>
          <c:h val="0.9254224917343923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990099"/>
            </a:solidFill>
          </c:spPr>
          <c:invertIfNegative val="0"/>
          <c:dLbls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Лист1!$A$3:$A$22</c:f>
              <c:strCache>
                <c:ptCount val="20"/>
                <c:pt idx="0">
                  <c:v>Гороховецкий муниципальный район</c:v>
                </c:pt>
                <c:pt idx="1">
                  <c:v>Вязниковский муниципальный район</c:v>
                </c:pt>
                <c:pt idx="2">
                  <c:v>округ Муром</c:v>
                </c:pt>
                <c:pt idx="3">
                  <c:v>Селивановский муниципальный район</c:v>
                </c:pt>
                <c:pt idx="4">
                  <c:v>город Ковров</c:v>
                </c:pt>
                <c:pt idx="5">
                  <c:v>Петушинский муниципальный район</c:v>
                </c:pt>
                <c:pt idx="6">
                  <c:v>Ковровский муниципальный район</c:v>
                </c:pt>
                <c:pt idx="7">
                  <c:v>город Владимир</c:v>
                </c:pt>
                <c:pt idx="8">
                  <c:v>Муромский муниципальный район</c:v>
                </c:pt>
                <c:pt idx="9">
                  <c:v>Александровский муниципальный район</c:v>
                </c:pt>
                <c:pt idx="10">
                  <c:v>Меленковский муниципальный район</c:v>
                </c:pt>
                <c:pt idx="11">
                  <c:v>Киржачский муниципальный район</c:v>
                </c:pt>
                <c:pt idx="12">
                  <c:v>Собинский муниципальный район</c:v>
                </c:pt>
                <c:pt idx="13">
                  <c:v>Суздальский муниципальный район</c:v>
                </c:pt>
                <c:pt idx="14">
                  <c:v>Юрьев-Польский муниципальный район</c:v>
                </c:pt>
                <c:pt idx="15">
                  <c:v>город Гусь-Хрустальный</c:v>
                </c:pt>
                <c:pt idx="16">
                  <c:v>Кольчугинский муниципальный район</c:v>
                </c:pt>
                <c:pt idx="17">
                  <c:v>Судогодский муниципальный район</c:v>
                </c:pt>
                <c:pt idx="18">
                  <c:v>Камешковский муниципальный район</c:v>
                </c:pt>
                <c:pt idx="19">
                  <c:v>Гусь-Хрустальный муниципальный район</c:v>
                </c:pt>
              </c:strCache>
            </c:strRef>
          </c:cat>
          <c:val>
            <c:numRef>
              <c:f>Лист1!$B$3:$B$22</c:f>
              <c:numCache>
                <c:formatCode>0.0</c:formatCode>
                <c:ptCount val="20"/>
                <c:pt idx="0">
                  <c:v>3.4</c:v>
                </c:pt>
                <c:pt idx="1">
                  <c:v>5.6</c:v>
                </c:pt>
                <c:pt idx="2">
                  <c:v>9</c:v>
                </c:pt>
                <c:pt idx="3">
                  <c:v>10.6</c:v>
                </c:pt>
                <c:pt idx="4">
                  <c:v>11.3</c:v>
                </c:pt>
                <c:pt idx="5">
                  <c:v>11.4</c:v>
                </c:pt>
                <c:pt idx="6">
                  <c:v>11.5</c:v>
                </c:pt>
                <c:pt idx="7">
                  <c:v>13.1</c:v>
                </c:pt>
                <c:pt idx="8">
                  <c:v>13.3</c:v>
                </c:pt>
                <c:pt idx="9">
                  <c:v>14.3</c:v>
                </c:pt>
                <c:pt idx="10">
                  <c:v>16.3</c:v>
                </c:pt>
                <c:pt idx="11">
                  <c:v>17.2</c:v>
                </c:pt>
                <c:pt idx="12">
                  <c:v>19.5</c:v>
                </c:pt>
                <c:pt idx="13">
                  <c:v>21.7</c:v>
                </c:pt>
                <c:pt idx="14">
                  <c:v>22.6</c:v>
                </c:pt>
                <c:pt idx="15">
                  <c:v>24</c:v>
                </c:pt>
                <c:pt idx="16">
                  <c:v>24.2</c:v>
                </c:pt>
                <c:pt idx="17">
                  <c:v>25</c:v>
                </c:pt>
                <c:pt idx="18">
                  <c:v>25.4</c:v>
                </c:pt>
                <c:pt idx="19">
                  <c:v>31.6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6944384"/>
        <c:axId val="127368576"/>
      </c:barChart>
      <c:catAx>
        <c:axId val="126944384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7368576"/>
        <c:crosses val="autoZero"/>
        <c:auto val="1"/>
        <c:lblAlgn val="ctr"/>
        <c:lblOffset val="100"/>
        <c:noMultiLvlLbl val="0"/>
      </c:catAx>
      <c:valAx>
        <c:axId val="1273685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69443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1305424591715684"/>
          <c:y val="7.9467116466369933E-2"/>
          <c:w val="0.58223866855937045"/>
          <c:h val="0.6488289406173560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23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68E43C"/>
              </a:solidFill>
            </c:spPr>
          </c:dPt>
          <c:dLbls>
            <c:dLbl>
              <c:idx val="0"/>
              <c:layout>
                <c:manualLayout>
                  <c:x val="6.2409337786323918E-2"/>
                  <c:y val="-2.46097276417979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0855778955354522E-2"/>
                  <c:y val="8.10345092908185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0285259651784841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сельскохозяйственные организации</c:v>
                </c:pt>
                <c:pt idx="1">
                  <c:v>крестьянские (фермерские) хозяйства</c:v>
                </c:pt>
                <c:pt idx="2">
                  <c:v>хозяйства населения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95.3</c:v>
                </c:pt>
                <c:pt idx="1">
                  <c:v>0.05</c:v>
                </c:pt>
                <c:pt idx="2">
                  <c:v>4.7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"/>
          <c:y val="0.65031638739975306"/>
          <c:w val="0.66264348342145729"/>
          <c:h val="0.3127335278311690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7946681327800243"/>
          <c:w val="1"/>
          <c:h val="0.5076261324810353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2016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25"/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tx1"/>
                </a:contourClr>
              </a:sp3d>
            </c:spPr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tx1"/>
                </a:contourClr>
              </a:sp3d>
            </c:spPr>
          </c:dPt>
          <c:dPt>
            <c:idx val="2"/>
            <c:bubble3D val="0"/>
            <c:spPr>
              <a:solidFill>
                <a:schemeClr val="accent4"/>
              </a:soli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tx1"/>
                </a:contourClr>
              </a:sp3d>
            </c:spPr>
          </c:dPt>
          <c:dLbls>
            <c:dLbl>
              <c:idx val="0"/>
              <c:layout>
                <c:manualLayout>
                  <c:x val="-4.8745990084572761E-2"/>
                  <c:y val="-8.8972878390201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36381132033203578"/>
                  <c:y val="7.672587672409091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cap="none" spc="0" baseline="0">
                    <a:ln w="0"/>
                    <a:solidFill>
                      <a:schemeClr val="tx2">
                        <a:lumMod val="50000"/>
                      </a:schemeClr>
                    </a:solidFill>
                    <a:effectLst/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2700" cap="flat" cmpd="sng" algn="ctr">
                  <a:solidFill>
                    <a:schemeClr val="dk1"/>
                  </a:solidFill>
                  <a:prstDash val="solid"/>
                  <a:miter lim="800000"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Sheet1!$B$1:$D$1</c:f>
              <c:strCache>
                <c:ptCount val="3"/>
                <c:pt idx="0">
                  <c:v>сельскохозяйственные организации</c:v>
                </c:pt>
                <c:pt idx="1">
                  <c:v>хозяйства населения</c:v>
                </c:pt>
                <c:pt idx="2">
                  <c:v>крестьянские (фермерс кие) хозяйства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24.2</c:v>
                </c:pt>
                <c:pt idx="1">
                  <c:v>70.599999999999994</c:v>
                </c:pt>
                <c:pt idx="2" formatCode="0.0">
                  <c:v>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8575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9074396024229853"/>
          <c:w val="1"/>
          <c:h val="0.46379953844077437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2016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explosion val="28"/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 w="28575">
                <a:solidFill>
                  <a:schemeClr val="tx1"/>
                </a:solidFill>
              </a:ln>
              <a:effectLst/>
              <a:sp3d contourW="28575">
                <a:contourClr>
                  <a:schemeClr val="tx1"/>
                </a:contourClr>
              </a:sp3d>
            </c:spPr>
          </c:dPt>
          <c:dPt>
            <c:idx val="1"/>
            <c:bubble3D val="0"/>
            <c:spPr>
              <a:solidFill>
                <a:schemeClr val="accent5"/>
              </a:solidFill>
              <a:ln w="28575">
                <a:solidFill>
                  <a:schemeClr val="tx1"/>
                </a:solidFill>
              </a:ln>
              <a:effectLst/>
              <a:sp3d contourW="28575">
                <a:contourClr>
                  <a:schemeClr val="tx1"/>
                </a:contourClr>
              </a:sp3d>
            </c:spPr>
          </c:dPt>
          <c:dPt>
            <c:idx val="2"/>
            <c:bubble3D val="0"/>
            <c:spPr>
              <a:solidFill>
                <a:schemeClr val="accent4"/>
              </a:solidFill>
              <a:ln w="28575">
                <a:solidFill>
                  <a:schemeClr val="tx1"/>
                </a:solidFill>
              </a:ln>
              <a:effectLst/>
              <a:sp3d contourW="28575">
                <a:contourClr>
                  <a:schemeClr val="tx1"/>
                </a:contourClr>
              </a:sp3d>
            </c:spPr>
          </c:dPt>
          <c:dLbls>
            <c:dLbl>
              <c:idx val="0"/>
              <c:layout>
                <c:manualLayout>
                  <c:x val="-3.3511956838728494E-3"/>
                  <c:y val="-2.9620432061376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8663533740682617"/>
                  <c:y val="-6.616350385902176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2154858475695993E-2"/>
                  <c:y val="-6.81269791211488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cap="none" spc="0" baseline="0">
                    <a:ln w="0"/>
                    <a:solidFill>
                      <a:schemeClr val="tx2">
                        <a:lumMod val="50000"/>
                      </a:schemeClr>
                    </a:solidFill>
                    <a:effectLst/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2700" cap="flat" cmpd="sng" algn="ctr">
                  <a:solidFill>
                    <a:schemeClr val="dk1"/>
                  </a:solidFill>
                  <a:prstDash val="solid"/>
                  <a:miter lim="800000"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Sheet1!$B$1:$D$1</c:f>
              <c:strCache>
                <c:ptCount val="3"/>
                <c:pt idx="0">
                  <c:v>сельскохозяйственные организации</c:v>
                </c:pt>
                <c:pt idx="1">
                  <c:v>хозяйства населения</c:v>
                </c:pt>
                <c:pt idx="2">
                  <c:v>крестьянские (фермерские) хозяйства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7.1</c:v>
                </c:pt>
                <c:pt idx="1">
                  <c:v>79.3</c:v>
                </c:pt>
                <c:pt idx="2" formatCode="0.0">
                  <c:v>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7527535647009197"/>
          <c:w val="0.98996125760334608"/>
          <c:h val="0.246042203136838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b="0" cap="none" spc="0">
          <a:ln w="0"/>
          <a:solidFill>
            <a:schemeClr val="tx1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ВСХП-2006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0302907723170379E-2"/>
          <c:y val="0.13007479074429082"/>
          <c:w val="0.8885851956397095"/>
          <c:h val="0.6148006572789001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</c:spPr>
          </c:dPt>
          <c:dLbls>
            <c:dLbl>
              <c:idx val="2"/>
              <c:layout>
                <c:manualLayout>
                  <c:x val="0"/>
                  <c:y val="-1.48643644302079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'2006'!$A$2:$A$4</c:f>
              <c:strCache>
                <c:ptCount val="3"/>
                <c:pt idx="0">
                  <c:v>Крупные и средние организации</c:v>
                </c:pt>
                <c:pt idx="1">
                  <c:v>Малые предприятия</c:v>
                </c:pt>
                <c:pt idx="2">
                  <c:v>Подсобные сельскохозяйственные предприятия</c:v>
                </c:pt>
              </c:strCache>
            </c:strRef>
          </c:cat>
          <c:val>
            <c:numRef>
              <c:f>'2006'!$B$2:$B$4</c:f>
              <c:numCache>
                <c:formatCode>General</c:formatCode>
                <c:ptCount val="3"/>
                <c:pt idx="0">
                  <c:v>180</c:v>
                </c:pt>
                <c:pt idx="1">
                  <c:v>156</c:v>
                </c:pt>
                <c:pt idx="2">
                  <c:v>93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7721728"/>
        <c:axId val="125917440"/>
      </c:barChart>
      <c:catAx>
        <c:axId val="117721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5917440"/>
        <c:crosses val="autoZero"/>
        <c:auto val="1"/>
        <c:lblAlgn val="ctr"/>
        <c:lblOffset val="100"/>
        <c:noMultiLvlLbl val="0"/>
      </c:catAx>
      <c:valAx>
        <c:axId val="1259174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7721728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ВСХП-2016</a:t>
            </a:r>
          </a:p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ru-RU" sz="1600" dirty="0">
              <a:latin typeface="Arial" pitchFamily="34" charset="0"/>
              <a:cs typeface="Arial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0.24791075564253545"/>
          <c:w val="0.91705098207930547"/>
          <c:h val="0.6688670731079705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'2016'!$A$2:$A$4</c:f>
              <c:strCache>
                <c:ptCount val="3"/>
                <c:pt idx="0">
                  <c:v>Сельскохозяйственные организации (кроме микропредприятий)</c:v>
                </c:pt>
                <c:pt idx="1">
                  <c:v>Микропредприятия</c:v>
                </c:pt>
                <c:pt idx="2">
                  <c:v>Подсобные сельскохозяйственные предприятия</c:v>
                </c:pt>
              </c:strCache>
            </c:strRef>
          </c:cat>
          <c:val>
            <c:numRef>
              <c:f>'2016'!$B$2:$B$4</c:f>
              <c:numCache>
                <c:formatCode>General</c:formatCode>
                <c:ptCount val="3"/>
                <c:pt idx="0">
                  <c:v>145</c:v>
                </c:pt>
                <c:pt idx="1">
                  <c:v>183</c:v>
                </c:pt>
                <c:pt idx="2">
                  <c:v>94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5933056"/>
        <c:axId val="126432384"/>
      </c:barChart>
      <c:catAx>
        <c:axId val="125933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6432384"/>
        <c:crosses val="autoZero"/>
        <c:auto val="1"/>
        <c:lblAlgn val="ctr"/>
        <c:lblOffset val="100"/>
        <c:noMultiLvlLbl val="0"/>
      </c:catAx>
      <c:valAx>
        <c:axId val="126432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593305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autoTitleDeleted val="1"/>
    <c:view3D>
      <c:rotX val="0"/>
      <c:rotY val="0"/>
      <c:depthPercent val="7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0164234415460754"/>
          <c:w val="0.98813396762904637"/>
          <c:h val="0.647724511707420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вся повсевная площадь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2000" b="1">
                    <a:solidFill>
                      <a:schemeClr val="tx2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2016г</c:v>
                </c:pt>
                <c:pt idx="1">
                  <c:v>2017г</c:v>
                </c:pt>
                <c:pt idx="2">
                  <c:v>2018г</c:v>
                </c:pt>
                <c:pt idx="3">
                  <c:v>2019г</c:v>
                </c:pt>
                <c:pt idx="4">
                  <c:v>2020г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313.2</c:v>
                </c:pt>
                <c:pt idx="1">
                  <c:v>312.2</c:v>
                </c:pt>
                <c:pt idx="2">
                  <c:v>299.39999999999998</c:v>
                </c:pt>
                <c:pt idx="3">
                  <c:v>300.10000000000002</c:v>
                </c:pt>
                <c:pt idx="4">
                  <c:v>290.2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shape val="cylinder"/>
        <c:axId val="67332736"/>
        <c:axId val="67352064"/>
        <c:axId val="0"/>
      </c:bar3DChart>
      <c:catAx>
        <c:axId val="67332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67352064"/>
        <c:crosses val="autoZero"/>
        <c:auto val="1"/>
        <c:lblAlgn val="ctr"/>
        <c:lblOffset val="100"/>
        <c:noMultiLvlLbl val="0"/>
      </c:catAx>
      <c:valAx>
        <c:axId val="673520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7332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зерновые и зернобобовые культуры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4.1666666666666666E-3"/>
                  <c:y val="-4.0624999999999946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2016г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технические культуры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833333333333332E-2"/>
                  <c:y val="-0.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2016г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картофель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2.0015539623676335E-2"/>
                  <c:y val="-3.7499999999999999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2016г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13.8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овощи открытого грунта</c:v>
                </c:pt>
              </c:strCache>
            </c:strRef>
          </c:tx>
          <c:spPr>
            <a:solidFill>
              <a:srgbClr val="66FF33"/>
            </a:solidFill>
          </c:spPr>
          <c:invertIfNegative val="0"/>
          <c:dLbls>
            <c:dLbl>
              <c:idx val="0"/>
              <c:layout>
                <c:manualLayout>
                  <c:x val="2.2954039931415662E-2"/>
                  <c:y val="-5.3289158798336615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2016г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5.0999999999999996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кормовые культуры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2070883769791204E-2"/>
                  <c:y val="-3.7219169510454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2016г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195.7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"/>
        <c:shape val="cylinder"/>
        <c:axId val="65256832"/>
        <c:axId val="65270912"/>
        <c:axId val="0"/>
      </c:bar3DChart>
      <c:catAx>
        <c:axId val="65256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65270912"/>
        <c:crosses val="autoZero"/>
        <c:auto val="1"/>
        <c:lblAlgn val="ctr"/>
        <c:lblOffset val="100"/>
        <c:noMultiLvlLbl val="0"/>
      </c:catAx>
      <c:valAx>
        <c:axId val="652709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5256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2" Type="http://schemas.microsoft.com/office/2007/relationships/hdphoto" Target="../media/hdphoto19.wdp"/><Relationship Id="rId1" Type="http://schemas.openxmlformats.org/officeDocument/2006/relationships/image" Target="../media/image84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image" Target="../media/image88.jpg"/></Relationships>
</file>

<file path=ppt/diagrams/_rels/drawing2.xml.rels><?xml version="1.0" encoding="UTF-8" standalone="yes"?>
<Relationships xmlns="http://schemas.openxmlformats.org/package/2006/relationships"><Relationship Id="rId2" Type="http://schemas.microsoft.com/office/2007/relationships/hdphoto" Target="../media/hdphoto19.wdp"/><Relationship Id="rId1" Type="http://schemas.openxmlformats.org/officeDocument/2006/relationships/image" Target="../media/image84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image" Target="../media/image8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758A57-8228-4296-A1F8-2C46C8F0BC20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513EFEFA-7D45-459B-8426-1C3C59BD4BBC}">
      <dgm:prSet phldrT="[Текст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2600" b="1" dirty="0" smtClean="0"/>
            <a:t>В среднем на каждую их 422-х организаций региона приходится  более 1485 га</a:t>
          </a:r>
          <a:r>
            <a:rPr lang="ru-RU" sz="2600" dirty="0" smtClean="0"/>
            <a:t> </a:t>
          </a:r>
          <a:r>
            <a:rPr lang="ru-RU" sz="2600" b="1" dirty="0" smtClean="0"/>
            <a:t>земель,</a:t>
          </a:r>
          <a:r>
            <a:rPr lang="ru-RU" sz="2600" dirty="0" smtClean="0"/>
            <a:t> </a:t>
          </a:r>
          <a:br>
            <a:rPr lang="ru-RU" sz="2600" dirty="0" smtClean="0"/>
          </a:br>
          <a:r>
            <a:rPr lang="ru-RU" sz="2400" dirty="0" smtClean="0"/>
            <a:t>что  в четыре раза меньше общероссийского показателя (6018 га),  и почти в 1,5 раза меньше чем в ЦФО (около 2155 га – в округе у нас </a:t>
          </a:r>
          <a:r>
            <a:rPr lang="ru-RU" sz="2400" b="1" dirty="0" smtClean="0"/>
            <a:t>11-й  результат</a:t>
          </a:r>
          <a:r>
            <a:rPr lang="ru-RU" sz="2400" dirty="0" smtClean="0"/>
            <a:t>). </a:t>
          </a:r>
          <a:endParaRPr lang="ru-RU" sz="2400" dirty="0"/>
        </a:p>
      </dgm:t>
    </dgm:pt>
    <dgm:pt modelId="{41AE7F30-D657-4AC6-871E-A3073EF39A14}" type="parTrans" cxnId="{861FF130-F6E9-4C32-B0FF-4A315D0C2012}">
      <dgm:prSet/>
      <dgm:spPr/>
      <dgm:t>
        <a:bodyPr/>
        <a:lstStyle/>
        <a:p>
          <a:endParaRPr lang="ru-RU"/>
        </a:p>
      </dgm:t>
    </dgm:pt>
    <dgm:pt modelId="{C7EE44AB-E07C-4403-83C4-AA0BC931EA85}" type="sibTrans" cxnId="{861FF130-F6E9-4C32-B0FF-4A315D0C2012}">
      <dgm:prSet/>
      <dgm:spPr/>
      <dgm:t>
        <a:bodyPr/>
        <a:lstStyle/>
        <a:p>
          <a:endParaRPr lang="ru-RU"/>
        </a:p>
      </dgm:t>
    </dgm:pt>
    <dgm:pt modelId="{0F8CEBFD-5411-4879-B3BF-1E18237DAF0C}">
      <dgm:prSet phldrT="[Текст]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b="1" dirty="0" smtClean="0"/>
            <a:t>В 2006 г. этот показатель был выше в два раза – 2894 га.</a:t>
          </a:r>
          <a:r>
            <a:rPr lang="ru-RU" dirty="0" smtClean="0"/>
            <a:t> Такая тенденция образовалась за счет ликвидации крупных предприятий. </a:t>
          </a:r>
          <a:endParaRPr lang="ru-RU" dirty="0"/>
        </a:p>
      </dgm:t>
    </dgm:pt>
    <dgm:pt modelId="{CBF155BE-32D9-4B9C-81F4-18D6B9ECB016}" type="parTrans" cxnId="{9A34720F-DB50-45CB-822D-86D54642A383}">
      <dgm:prSet/>
      <dgm:spPr/>
      <dgm:t>
        <a:bodyPr/>
        <a:lstStyle/>
        <a:p>
          <a:endParaRPr lang="ru-RU"/>
        </a:p>
      </dgm:t>
    </dgm:pt>
    <dgm:pt modelId="{0276DE6C-1A9A-4CBD-9F09-CB4F4EB0D71F}" type="sibTrans" cxnId="{9A34720F-DB50-45CB-822D-86D54642A383}">
      <dgm:prSet/>
      <dgm:spPr/>
      <dgm:t>
        <a:bodyPr/>
        <a:lstStyle/>
        <a:p>
          <a:endParaRPr lang="ru-RU"/>
        </a:p>
      </dgm:t>
    </dgm:pt>
    <dgm:pt modelId="{AE6782F7-2D2D-4674-A7D5-B30062D5BBE9}" type="pres">
      <dgm:prSet presAssocID="{CA758A57-8228-4296-A1F8-2C46C8F0BC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708A10-0983-44F3-BFC6-29764B9A0603}" type="pres">
      <dgm:prSet presAssocID="{513EFEFA-7D45-459B-8426-1C3C59BD4BBC}" presName="parentText" presStyleLbl="node1" presStyleIdx="0" presStyleCnt="2" custScaleX="59978" custScaleY="49193" custLinFactNeighborX="-20660" custLinFactNeighborY="-380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331A24-C104-4A52-81D6-7D576F174D94}" type="pres">
      <dgm:prSet presAssocID="{C7EE44AB-E07C-4403-83C4-AA0BC931EA85}" presName="spacer" presStyleCnt="0"/>
      <dgm:spPr/>
    </dgm:pt>
    <dgm:pt modelId="{D0C56A08-4060-428E-B769-240C3B37C467}" type="pres">
      <dgm:prSet presAssocID="{0F8CEBFD-5411-4879-B3BF-1E18237DAF0C}" presName="parentText" presStyleLbl="node1" presStyleIdx="1" presStyleCnt="2" custScaleX="93388" custScaleY="27017" custLinFactNeighborX="-3299" custLinFactNeighborY="892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C9AA36-74E2-4C3F-9104-8294C3C38D69}" type="presOf" srcId="{CA758A57-8228-4296-A1F8-2C46C8F0BC20}" destId="{AE6782F7-2D2D-4674-A7D5-B30062D5BBE9}" srcOrd="0" destOrd="0" presId="urn:microsoft.com/office/officeart/2005/8/layout/vList2"/>
    <dgm:cxn modelId="{9A34720F-DB50-45CB-822D-86D54642A383}" srcId="{CA758A57-8228-4296-A1F8-2C46C8F0BC20}" destId="{0F8CEBFD-5411-4879-B3BF-1E18237DAF0C}" srcOrd="1" destOrd="0" parTransId="{CBF155BE-32D9-4B9C-81F4-18D6B9ECB016}" sibTransId="{0276DE6C-1A9A-4CBD-9F09-CB4F4EB0D71F}"/>
    <dgm:cxn modelId="{C16E5B5D-4514-4F7E-805D-12B6DC027B29}" type="presOf" srcId="{513EFEFA-7D45-459B-8426-1C3C59BD4BBC}" destId="{A3708A10-0983-44F3-BFC6-29764B9A0603}" srcOrd="0" destOrd="0" presId="urn:microsoft.com/office/officeart/2005/8/layout/vList2"/>
    <dgm:cxn modelId="{861FF130-F6E9-4C32-B0FF-4A315D0C2012}" srcId="{CA758A57-8228-4296-A1F8-2C46C8F0BC20}" destId="{513EFEFA-7D45-459B-8426-1C3C59BD4BBC}" srcOrd="0" destOrd="0" parTransId="{41AE7F30-D657-4AC6-871E-A3073EF39A14}" sibTransId="{C7EE44AB-E07C-4403-83C4-AA0BC931EA85}"/>
    <dgm:cxn modelId="{B5FCDEF6-2B55-4A5A-96FD-3820347A9FE8}" type="presOf" srcId="{0F8CEBFD-5411-4879-B3BF-1E18237DAF0C}" destId="{D0C56A08-4060-428E-B769-240C3B37C467}" srcOrd="0" destOrd="0" presId="urn:microsoft.com/office/officeart/2005/8/layout/vList2"/>
    <dgm:cxn modelId="{09666E3C-1002-4B2A-8A69-7E0B83863464}" type="presParOf" srcId="{AE6782F7-2D2D-4674-A7D5-B30062D5BBE9}" destId="{A3708A10-0983-44F3-BFC6-29764B9A0603}" srcOrd="0" destOrd="0" presId="urn:microsoft.com/office/officeart/2005/8/layout/vList2"/>
    <dgm:cxn modelId="{75C27783-A30B-4F0E-A2EC-E427A2391F6C}" type="presParOf" srcId="{AE6782F7-2D2D-4674-A7D5-B30062D5BBE9}" destId="{07331A24-C104-4A52-81D6-7D576F174D94}" srcOrd="1" destOrd="0" presId="urn:microsoft.com/office/officeart/2005/8/layout/vList2"/>
    <dgm:cxn modelId="{635AA7D1-11F4-4706-B084-70493902EA14}" type="presParOf" srcId="{AE6782F7-2D2D-4674-A7D5-B30062D5BBE9}" destId="{D0C56A08-4060-428E-B769-240C3B37C46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906E48-E9F6-467B-8C4A-F4E5AFB25A42}" type="doc">
      <dgm:prSet loTypeId="urn:microsoft.com/office/officeart/2005/8/layout/pyramid2" loCatId="pyramid" qsTypeId="urn:microsoft.com/office/officeart/2005/8/quickstyle/3d3" qsCatId="3D" csTypeId="urn:microsoft.com/office/officeart/2005/8/colors/accent6_1" csCatId="accent6" phldr="1"/>
      <dgm:spPr/>
    </dgm:pt>
    <dgm:pt modelId="{A9E3B8D2-4F0E-423E-BD17-B86BB03E2BE7}">
      <dgm:prSet phldrT="[Текст]"/>
      <dgm:spPr/>
      <dgm:t>
        <a:bodyPr/>
        <a:lstStyle/>
        <a:p>
          <a:r>
            <a:rPr lang="ru-RU" b="1" dirty="0" smtClean="0"/>
            <a:t>Трехкратное увеличение земельных угодий продемонстрировали</a:t>
          </a:r>
          <a:r>
            <a:rPr lang="ru-RU" dirty="0" smtClean="0"/>
            <a:t> </a:t>
          </a:r>
          <a:r>
            <a:rPr lang="ru-RU" b="1" dirty="0" smtClean="0"/>
            <a:t>крестьянские (фермерские) хозяйства области, подтвердив</a:t>
          </a:r>
          <a:r>
            <a:rPr lang="ru-RU" dirty="0" smtClean="0"/>
            <a:t> </a:t>
          </a:r>
          <a:r>
            <a:rPr lang="ru-RU" b="1" dirty="0" smtClean="0"/>
            <a:t>общероссийский тренд роста земельного фонда у малых форм предпринимательства</a:t>
          </a:r>
          <a:r>
            <a:rPr lang="ru-RU" dirty="0" smtClean="0"/>
            <a:t>. </a:t>
          </a:r>
          <a:endParaRPr lang="ru-RU" dirty="0"/>
        </a:p>
      </dgm:t>
    </dgm:pt>
    <dgm:pt modelId="{7AC6ED07-BAEB-4CF6-8F92-E00DD8F9C512}" type="parTrans" cxnId="{6AC7DE8F-D29D-489D-995E-F72B24DF7CF7}">
      <dgm:prSet/>
      <dgm:spPr/>
      <dgm:t>
        <a:bodyPr/>
        <a:lstStyle/>
        <a:p>
          <a:endParaRPr lang="ru-RU"/>
        </a:p>
      </dgm:t>
    </dgm:pt>
    <dgm:pt modelId="{C6B54F40-0DD9-4063-9877-4DB40B59165E}" type="sibTrans" cxnId="{6AC7DE8F-D29D-489D-995E-F72B24DF7CF7}">
      <dgm:prSet/>
      <dgm:spPr/>
      <dgm:t>
        <a:bodyPr/>
        <a:lstStyle/>
        <a:p>
          <a:endParaRPr lang="ru-RU"/>
        </a:p>
      </dgm:t>
    </dgm:pt>
    <dgm:pt modelId="{3FF481FC-2791-4123-956E-36C47194CCA5}">
      <dgm:prSet phldrT="[Текст]"/>
      <dgm:spPr/>
      <dgm:t>
        <a:bodyPr/>
        <a:lstStyle/>
        <a:p>
          <a:r>
            <a:rPr lang="ru-RU" dirty="0" smtClean="0"/>
            <a:t>Если в 2006г. у одного владимирского  фермера  земельные угодья  были на уровне 12 га, то сейчас -  более </a:t>
          </a:r>
          <a:r>
            <a:rPr lang="ru-RU" b="1" dirty="0" smtClean="0"/>
            <a:t>35 га </a:t>
          </a:r>
          <a:r>
            <a:rPr lang="ru-RU" dirty="0" smtClean="0"/>
            <a:t>(по ЦФО-  более 171 га, у Владимирской области 14  результат; по России -  почти 269 га - 73 позиция). </a:t>
          </a:r>
          <a:endParaRPr lang="ru-RU" dirty="0"/>
        </a:p>
      </dgm:t>
    </dgm:pt>
    <dgm:pt modelId="{CE9B091D-98B4-47DF-B927-96BE4D50AD88}" type="parTrans" cxnId="{740BE3E1-D717-47BA-920B-4B5CEF7ADF65}">
      <dgm:prSet/>
      <dgm:spPr/>
      <dgm:t>
        <a:bodyPr/>
        <a:lstStyle/>
        <a:p>
          <a:endParaRPr lang="ru-RU"/>
        </a:p>
      </dgm:t>
    </dgm:pt>
    <dgm:pt modelId="{78F0CAC5-B4BA-4B11-9B09-DF0957F02212}" type="sibTrans" cxnId="{740BE3E1-D717-47BA-920B-4B5CEF7ADF65}">
      <dgm:prSet/>
      <dgm:spPr/>
      <dgm:t>
        <a:bodyPr/>
        <a:lstStyle/>
        <a:p>
          <a:endParaRPr lang="ru-RU"/>
        </a:p>
      </dgm:t>
    </dgm:pt>
    <dgm:pt modelId="{3E57DA33-DB3D-4076-8DC4-AD29CC367B04}">
      <dgm:prSet phldrT="[Текст]"/>
      <dgm:spPr/>
      <dgm:t>
        <a:bodyPr/>
        <a:lstStyle/>
        <a:p>
          <a:r>
            <a:rPr lang="ru-RU" dirty="0" smtClean="0"/>
            <a:t>Аналогичная тенденция и у </a:t>
          </a:r>
          <a:r>
            <a:rPr lang="ru-RU" b="1" dirty="0" smtClean="0"/>
            <a:t>индивидуальных предпринимателей.</a:t>
          </a:r>
          <a:r>
            <a:rPr lang="ru-RU" dirty="0" smtClean="0"/>
            <a:t>  В 2006г. у среднего владимирского  предпринимателя  было земли  -  18 га, а в 2016г. -  </a:t>
          </a:r>
          <a:r>
            <a:rPr lang="ru-RU" b="1" dirty="0" smtClean="0"/>
            <a:t>43,4 га, рост  в 2,4 раза </a:t>
          </a:r>
          <a:r>
            <a:rPr lang="ru-RU" dirty="0" smtClean="0"/>
            <a:t>(по ЦФО 94,1 га - у нас 13 результат; по России 140 га - 60  позиция).</a:t>
          </a:r>
          <a:endParaRPr lang="ru-RU" dirty="0"/>
        </a:p>
      </dgm:t>
    </dgm:pt>
    <dgm:pt modelId="{3C6529DB-0DB4-469C-865F-66F52C0394DD}" type="parTrans" cxnId="{5C06ED05-92F6-4674-A949-69BA6F93C6C0}">
      <dgm:prSet/>
      <dgm:spPr/>
      <dgm:t>
        <a:bodyPr/>
        <a:lstStyle/>
        <a:p>
          <a:endParaRPr lang="ru-RU"/>
        </a:p>
      </dgm:t>
    </dgm:pt>
    <dgm:pt modelId="{3A7EAB01-FEB8-4F34-98CF-886F44CFDA61}" type="sibTrans" cxnId="{5C06ED05-92F6-4674-A949-69BA6F93C6C0}">
      <dgm:prSet/>
      <dgm:spPr/>
      <dgm:t>
        <a:bodyPr/>
        <a:lstStyle/>
        <a:p>
          <a:endParaRPr lang="ru-RU"/>
        </a:p>
      </dgm:t>
    </dgm:pt>
    <dgm:pt modelId="{2528CE6E-A7AA-430B-8170-1095BD7EA631}" type="pres">
      <dgm:prSet presAssocID="{64906E48-E9F6-467B-8C4A-F4E5AFB25A42}" presName="compositeShape" presStyleCnt="0">
        <dgm:presLayoutVars>
          <dgm:dir/>
          <dgm:resizeHandles/>
        </dgm:presLayoutVars>
      </dgm:prSet>
      <dgm:spPr/>
    </dgm:pt>
    <dgm:pt modelId="{4CA6D0B7-59AB-4E28-8664-A41BD0A60043}" type="pres">
      <dgm:prSet presAssocID="{64906E48-E9F6-467B-8C4A-F4E5AFB25A42}" presName="pyramid" presStyleLbl="node1" presStyleIdx="0" presStyleCnt="1" custScaleX="112273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06BBF7B-9C33-4BB8-AE16-E128F176DA1E}" type="pres">
      <dgm:prSet presAssocID="{64906E48-E9F6-467B-8C4A-F4E5AFB25A42}" presName="theList" presStyleCnt="0"/>
      <dgm:spPr/>
    </dgm:pt>
    <dgm:pt modelId="{7AF42135-0A8E-45F5-B3FE-6F9B336CE4B7}" type="pres">
      <dgm:prSet presAssocID="{A9E3B8D2-4F0E-423E-BD17-B86BB03E2BE7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7FACD5-F392-4206-8337-BCEE535939AA}" type="pres">
      <dgm:prSet presAssocID="{A9E3B8D2-4F0E-423E-BD17-B86BB03E2BE7}" presName="aSpace" presStyleCnt="0"/>
      <dgm:spPr/>
    </dgm:pt>
    <dgm:pt modelId="{035EE376-814F-4E35-ABD7-ED996A90C6C4}" type="pres">
      <dgm:prSet presAssocID="{3FF481FC-2791-4123-956E-36C47194CCA5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023FA-74DB-4B88-BCDC-571734F8AFA4}" type="pres">
      <dgm:prSet presAssocID="{3FF481FC-2791-4123-956E-36C47194CCA5}" presName="aSpace" presStyleCnt="0"/>
      <dgm:spPr/>
    </dgm:pt>
    <dgm:pt modelId="{7E335F2A-948D-40B9-B7F3-177C33D42278}" type="pres">
      <dgm:prSet presAssocID="{3E57DA33-DB3D-4076-8DC4-AD29CC367B04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33D31A-AC31-4E36-BC62-318B58128F27}" type="pres">
      <dgm:prSet presAssocID="{3E57DA33-DB3D-4076-8DC4-AD29CC367B04}" presName="aSpace" presStyleCnt="0"/>
      <dgm:spPr/>
    </dgm:pt>
  </dgm:ptLst>
  <dgm:cxnLst>
    <dgm:cxn modelId="{D809E32B-7018-460F-ABAE-6FBDDBBA5E81}" type="presOf" srcId="{64906E48-E9F6-467B-8C4A-F4E5AFB25A42}" destId="{2528CE6E-A7AA-430B-8170-1095BD7EA631}" srcOrd="0" destOrd="0" presId="urn:microsoft.com/office/officeart/2005/8/layout/pyramid2"/>
    <dgm:cxn modelId="{740BE3E1-D717-47BA-920B-4B5CEF7ADF65}" srcId="{64906E48-E9F6-467B-8C4A-F4E5AFB25A42}" destId="{3FF481FC-2791-4123-956E-36C47194CCA5}" srcOrd="1" destOrd="0" parTransId="{CE9B091D-98B4-47DF-B927-96BE4D50AD88}" sibTransId="{78F0CAC5-B4BA-4B11-9B09-DF0957F02212}"/>
    <dgm:cxn modelId="{6AC7DE8F-D29D-489D-995E-F72B24DF7CF7}" srcId="{64906E48-E9F6-467B-8C4A-F4E5AFB25A42}" destId="{A9E3B8D2-4F0E-423E-BD17-B86BB03E2BE7}" srcOrd="0" destOrd="0" parTransId="{7AC6ED07-BAEB-4CF6-8F92-E00DD8F9C512}" sibTransId="{C6B54F40-0DD9-4063-9877-4DB40B59165E}"/>
    <dgm:cxn modelId="{D4B58762-9F47-4D79-A13D-0BB159CA9B4E}" type="presOf" srcId="{3E57DA33-DB3D-4076-8DC4-AD29CC367B04}" destId="{7E335F2A-948D-40B9-B7F3-177C33D42278}" srcOrd="0" destOrd="0" presId="urn:microsoft.com/office/officeart/2005/8/layout/pyramid2"/>
    <dgm:cxn modelId="{6B12C3AB-9B9A-4061-86EE-80E9AABF2A43}" type="presOf" srcId="{A9E3B8D2-4F0E-423E-BD17-B86BB03E2BE7}" destId="{7AF42135-0A8E-45F5-B3FE-6F9B336CE4B7}" srcOrd="0" destOrd="0" presId="urn:microsoft.com/office/officeart/2005/8/layout/pyramid2"/>
    <dgm:cxn modelId="{5C06ED05-92F6-4674-A949-69BA6F93C6C0}" srcId="{64906E48-E9F6-467B-8C4A-F4E5AFB25A42}" destId="{3E57DA33-DB3D-4076-8DC4-AD29CC367B04}" srcOrd="2" destOrd="0" parTransId="{3C6529DB-0DB4-469C-865F-66F52C0394DD}" sibTransId="{3A7EAB01-FEB8-4F34-98CF-886F44CFDA61}"/>
    <dgm:cxn modelId="{A03BADDC-A260-4275-8A7B-5FEBB5CEF4FD}" type="presOf" srcId="{3FF481FC-2791-4123-956E-36C47194CCA5}" destId="{035EE376-814F-4E35-ABD7-ED996A90C6C4}" srcOrd="0" destOrd="0" presId="urn:microsoft.com/office/officeart/2005/8/layout/pyramid2"/>
    <dgm:cxn modelId="{FA055E7C-D57D-4EC2-94F3-BD769C735E36}" type="presParOf" srcId="{2528CE6E-A7AA-430B-8170-1095BD7EA631}" destId="{4CA6D0B7-59AB-4E28-8664-A41BD0A60043}" srcOrd="0" destOrd="0" presId="urn:microsoft.com/office/officeart/2005/8/layout/pyramid2"/>
    <dgm:cxn modelId="{26062DFB-35BF-4815-9544-35A3670CF55A}" type="presParOf" srcId="{2528CE6E-A7AA-430B-8170-1095BD7EA631}" destId="{606BBF7B-9C33-4BB8-AE16-E128F176DA1E}" srcOrd="1" destOrd="0" presId="urn:microsoft.com/office/officeart/2005/8/layout/pyramid2"/>
    <dgm:cxn modelId="{DFB3FBF4-4B83-413D-ADA2-7395C56434CA}" type="presParOf" srcId="{606BBF7B-9C33-4BB8-AE16-E128F176DA1E}" destId="{7AF42135-0A8E-45F5-B3FE-6F9B336CE4B7}" srcOrd="0" destOrd="0" presId="urn:microsoft.com/office/officeart/2005/8/layout/pyramid2"/>
    <dgm:cxn modelId="{2237DF0F-DCCA-4783-AC09-5CEB9B2C04AC}" type="presParOf" srcId="{606BBF7B-9C33-4BB8-AE16-E128F176DA1E}" destId="{A57FACD5-F392-4206-8337-BCEE535939AA}" srcOrd="1" destOrd="0" presId="urn:microsoft.com/office/officeart/2005/8/layout/pyramid2"/>
    <dgm:cxn modelId="{6F157D20-77D5-4D55-ABC1-6A2E5B074D7A}" type="presParOf" srcId="{606BBF7B-9C33-4BB8-AE16-E128F176DA1E}" destId="{035EE376-814F-4E35-ABD7-ED996A90C6C4}" srcOrd="2" destOrd="0" presId="urn:microsoft.com/office/officeart/2005/8/layout/pyramid2"/>
    <dgm:cxn modelId="{4C3FAB87-47F5-4FB7-B9B8-88DFE483DB3A}" type="presParOf" srcId="{606BBF7B-9C33-4BB8-AE16-E128F176DA1E}" destId="{760023FA-74DB-4B88-BCDC-571734F8AFA4}" srcOrd="3" destOrd="0" presId="urn:microsoft.com/office/officeart/2005/8/layout/pyramid2"/>
    <dgm:cxn modelId="{6CA3B4CE-F155-4BDE-8056-7B3273777156}" type="presParOf" srcId="{606BBF7B-9C33-4BB8-AE16-E128F176DA1E}" destId="{7E335F2A-948D-40B9-B7F3-177C33D42278}" srcOrd="4" destOrd="0" presId="urn:microsoft.com/office/officeart/2005/8/layout/pyramid2"/>
    <dgm:cxn modelId="{01ACE6A7-BFB7-42F1-838B-421FD348D7A6}" type="presParOf" srcId="{606BBF7B-9C33-4BB8-AE16-E128F176DA1E}" destId="{2433D31A-AC31-4E36-BC62-318B58128F27}" srcOrd="5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AF6752-F675-4250-A842-54652CFDB4FB}" type="doc">
      <dgm:prSet loTypeId="urn:microsoft.com/office/officeart/2011/layout/RadialPictureList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474872-171F-45C4-A42E-4B9453464E6A}">
      <dgm:prSet phldrT="[Текст]" custT="1"/>
      <dgm:spPr>
        <a:solidFill>
          <a:srgbClr val="CC99FF"/>
        </a:solidFill>
      </dgm:spPr>
      <dgm:t>
        <a:bodyPr/>
        <a:lstStyle/>
        <a:p>
          <a:r>
            <a:rPr lang="ru-RU" sz="2800" b="1" dirty="0" smtClean="0"/>
            <a:t>Количество заброшенных участков </a:t>
          </a:r>
          <a:endParaRPr lang="ru-RU" sz="2800" b="1" dirty="0"/>
        </a:p>
      </dgm:t>
    </dgm:pt>
    <dgm:pt modelId="{9AF1765F-2E23-4424-9AE9-C4E180809A8B}" type="parTrans" cxnId="{68A254D9-44C5-4CE0-89D9-BE37D2812FE3}">
      <dgm:prSet/>
      <dgm:spPr/>
      <dgm:t>
        <a:bodyPr/>
        <a:lstStyle/>
        <a:p>
          <a:endParaRPr lang="ru-RU"/>
        </a:p>
      </dgm:t>
    </dgm:pt>
    <dgm:pt modelId="{7FC310A8-7B03-449E-B306-6C13014E8892}" type="sibTrans" cxnId="{68A254D9-44C5-4CE0-89D9-BE37D2812FE3}">
      <dgm:prSet/>
      <dgm:spPr/>
      <dgm:t>
        <a:bodyPr/>
        <a:lstStyle/>
        <a:p>
          <a:endParaRPr lang="ru-RU"/>
        </a:p>
      </dgm:t>
    </dgm:pt>
    <dgm:pt modelId="{00B09149-A9B4-4DAD-B539-577661717F69}">
      <dgm:prSet phldrT="[Текст]" custT="1"/>
      <dgm:spPr>
        <a:ln w="12700">
          <a:solidFill>
            <a:srgbClr val="CC99FF"/>
          </a:solidFill>
        </a:ln>
      </dgm:spPr>
      <dgm:t>
        <a:bodyPr/>
        <a:lstStyle/>
        <a:p>
          <a:pPr algn="ctr"/>
          <a:r>
            <a:rPr lang="ru-RU" sz="2200" dirty="0" smtClean="0">
              <a:latin typeface="Arial" pitchFamily="34" charset="0"/>
              <a:cs typeface="Arial" pitchFamily="34" charset="0"/>
            </a:rPr>
            <a:t>В хозяйствах населения составило </a:t>
          </a:r>
          <a:r>
            <a: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20%</a:t>
          </a:r>
          <a:br>
            <a: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</a:br>
          <a:r>
            <a:rPr lang="ru-RU" sz="22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200" dirty="0" smtClean="0">
              <a:latin typeface="Arial" pitchFamily="34" charset="0"/>
              <a:cs typeface="Arial" pitchFamily="34" charset="0"/>
            </a:rPr>
            <a:t>от обследуемых личных подсобных хозяйств </a:t>
          </a:r>
          <a:endParaRPr lang="ru-RU" sz="2200" dirty="0">
            <a:latin typeface="Arial" pitchFamily="34" charset="0"/>
            <a:cs typeface="Arial" pitchFamily="34" charset="0"/>
          </a:endParaRPr>
        </a:p>
      </dgm:t>
    </dgm:pt>
    <dgm:pt modelId="{A78312C2-2DF6-4F9C-997C-FF9810A3EAC0}" type="parTrans" cxnId="{1E6531FA-EF46-4B88-8F55-1DD6297E2367}">
      <dgm:prSet/>
      <dgm:spPr/>
      <dgm:t>
        <a:bodyPr/>
        <a:lstStyle/>
        <a:p>
          <a:endParaRPr lang="ru-RU"/>
        </a:p>
      </dgm:t>
    </dgm:pt>
    <dgm:pt modelId="{7F2FB2F9-7763-49A1-9096-B5A7B0760314}" type="sibTrans" cxnId="{1E6531FA-EF46-4B88-8F55-1DD6297E2367}">
      <dgm:prSet/>
      <dgm:spPr/>
      <dgm:t>
        <a:bodyPr/>
        <a:lstStyle/>
        <a:p>
          <a:endParaRPr lang="ru-RU"/>
        </a:p>
      </dgm:t>
    </dgm:pt>
    <dgm:pt modelId="{8546907A-E9FD-4E3E-884D-4DF26096BF61}">
      <dgm:prSet phldrT="[Текст]" custT="1"/>
      <dgm:spPr>
        <a:ln w="12700">
          <a:solidFill>
            <a:srgbClr val="CC99FF"/>
          </a:solidFill>
        </a:ln>
      </dgm:spPr>
      <dgm:t>
        <a:bodyPr/>
        <a:lstStyle/>
        <a:p>
          <a:pPr algn="ctr"/>
          <a:r>
            <a:rPr lang="ru-RU" sz="2400" dirty="0" smtClean="0">
              <a:latin typeface="Arial" pitchFamily="34" charset="0"/>
              <a:cs typeface="Arial" pitchFamily="34" charset="0"/>
            </a:rPr>
            <a:t>В садоводческих, дачных и огороднических объединениях граждан - </a:t>
          </a:r>
          <a:r>
            <a:rPr lang="ru-RU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26%.</a:t>
          </a:r>
          <a:endParaRPr lang="ru-RU" sz="32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5F0354FC-74DC-426C-9034-4831FD4E3C83}" type="parTrans" cxnId="{71636C50-02BA-438A-82FE-440556DDE8D3}">
      <dgm:prSet/>
      <dgm:spPr/>
      <dgm:t>
        <a:bodyPr/>
        <a:lstStyle/>
        <a:p>
          <a:endParaRPr lang="ru-RU"/>
        </a:p>
      </dgm:t>
    </dgm:pt>
    <dgm:pt modelId="{992AC69E-EB5B-4430-9CC9-4BDFDBBFAE81}" type="sibTrans" cxnId="{71636C50-02BA-438A-82FE-440556DDE8D3}">
      <dgm:prSet/>
      <dgm:spPr/>
      <dgm:t>
        <a:bodyPr/>
        <a:lstStyle/>
        <a:p>
          <a:endParaRPr lang="ru-RU"/>
        </a:p>
      </dgm:t>
    </dgm:pt>
    <dgm:pt modelId="{1A398B8C-2B61-4105-9E16-BBA04892A38D}" type="pres">
      <dgm:prSet presAssocID="{5CAF6752-F675-4250-A842-54652CFDB4FB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CDE9708A-8522-45BC-ACC9-4AFBF6C1E05C}" type="pres">
      <dgm:prSet presAssocID="{64474872-171F-45C4-A42E-4B9453464E6A}" presName="Parent" presStyleLbl="node1" presStyleIdx="0" presStyleCnt="2" custScaleX="110212" custScaleY="110660" custLinFactNeighborX="-4666" custLinFactNeighborY="532">
        <dgm:presLayoutVars>
          <dgm:chMax val="4"/>
          <dgm:chPref val="3"/>
        </dgm:presLayoutVars>
      </dgm:prSet>
      <dgm:spPr/>
      <dgm:t>
        <a:bodyPr/>
        <a:lstStyle/>
        <a:p>
          <a:endParaRPr lang="ru-RU"/>
        </a:p>
      </dgm:t>
    </dgm:pt>
    <dgm:pt modelId="{239A84F4-58F2-4D09-8855-A08DBFD61550}" type="pres">
      <dgm:prSet presAssocID="{00B09149-A9B4-4DAD-B539-577661717F69}" presName="Accent" presStyleLbl="node1" presStyleIdx="1" presStyleCnt="2" custScaleX="89341"/>
      <dgm:spPr/>
    </dgm:pt>
    <dgm:pt modelId="{8B86CC06-24CB-4188-8486-50299D538BE5}" type="pres">
      <dgm:prSet presAssocID="{00B09149-A9B4-4DAD-B539-577661717F69}" presName="Image1" presStyleLbl="fgImgPlace1" presStyleIdx="0" presStyleCnt="2" custLinFactNeighborX="-10526" custLinFactNeighborY="183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5BFC20C5-8683-4B37-B498-E47E42A5FF64}" type="pres">
      <dgm:prSet presAssocID="{00B09149-A9B4-4DAD-B539-577661717F69}" presName="Child1" presStyleLbl="revTx" presStyleIdx="0" presStyleCnt="2" custScaleX="116581" custScaleY="130521" custLinFactNeighborX="-3134" custLinFactNeighborY="-55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288491-2C86-494D-B6C3-824E75932736}" type="pres">
      <dgm:prSet presAssocID="{8546907A-E9FD-4E3E-884D-4DF26096BF61}" presName="Image2" presStyleCnt="0"/>
      <dgm:spPr/>
    </dgm:pt>
    <dgm:pt modelId="{393DD294-2406-4D06-9DD7-98A4137A2145}" type="pres">
      <dgm:prSet presAssocID="{8546907A-E9FD-4E3E-884D-4DF26096BF61}" presName="Image" presStyleLbl="fgImgPlace1" presStyleIdx="1" presStyleCnt="2" custScaleX="100965" custLinFactNeighborX="-5639" custLinFactNeighborY="-685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8EDF6399-155C-4300-B91F-12D01139A9CC}" type="pres">
      <dgm:prSet presAssocID="{8546907A-E9FD-4E3E-884D-4DF26096BF61}" presName="Child2" presStyleLbl="revTx" presStyleIdx="1" presStyleCnt="2" custScaleX="119559" custScaleY="1470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F924FD-CDFD-4F9A-B7CA-44AF975689E4}" type="presOf" srcId="{00B09149-A9B4-4DAD-B539-577661717F69}" destId="{5BFC20C5-8683-4B37-B498-E47E42A5FF64}" srcOrd="0" destOrd="0" presId="urn:microsoft.com/office/officeart/2011/layout/RadialPictureList"/>
    <dgm:cxn modelId="{2E144508-859D-4915-8C98-FAB6EE7638AE}" type="presOf" srcId="{64474872-171F-45C4-A42E-4B9453464E6A}" destId="{CDE9708A-8522-45BC-ACC9-4AFBF6C1E05C}" srcOrd="0" destOrd="0" presId="urn:microsoft.com/office/officeart/2011/layout/RadialPictureList"/>
    <dgm:cxn modelId="{68A254D9-44C5-4CE0-89D9-BE37D2812FE3}" srcId="{5CAF6752-F675-4250-A842-54652CFDB4FB}" destId="{64474872-171F-45C4-A42E-4B9453464E6A}" srcOrd="0" destOrd="0" parTransId="{9AF1765F-2E23-4424-9AE9-C4E180809A8B}" sibTransId="{7FC310A8-7B03-449E-B306-6C13014E8892}"/>
    <dgm:cxn modelId="{71636C50-02BA-438A-82FE-440556DDE8D3}" srcId="{64474872-171F-45C4-A42E-4B9453464E6A}" destId="{8546907A-E9FD-4E3E-884D-4DF26096BF61}" srcOrd="1" destOrd="0" parTransId="{5F0354FC-74DC-426C-9034-4831FD4E3C83}" sibTransId="{992AC69E-EB5B-4430-9CC9-4BDFDBBFAE81}"/>
    <dgm:cxn modelId="{F9E90F87-E292-47E9-8DAF-3955CBD66498}" type="presOf" srcId="{5CAF6752-F675-4250-A842-54652CFDB4FB}" destId="{1A398B8C-2B61-4105-9E16-BBA04892A38D}" srcOrd="0" destOrd="0" presId="urn:microsoft.com/office/officeart/2011/layout/RadialPictureList"/>
    <dgm:cxn modelId="{84528DF5-3746-45DC-B3AF-850CD460B822}" type="presOf" srcId="{8546907A-E9FD-4E3E-884D-4DF26096BF61}" destId="{8EDF6399-155C-4300-B91F-12D01139A9CC}" srcOrd="0" destOrd="0" presId="urn:microsoft.com/office/officeart/2011/layout/RadialPictureList"/>
    <dgm:cxn modelId="{1E6531FA-EF46-4B88-8F55-1DD6297E2367}" srcId="{64474872-171F-45C4-A42E-4B9453464E6A}" destId="{00B09149-A9B4-4DAD-B539-577661717F69}" srcOrd="0" destOrd="0" parTransId="{A78312C2-2DF6-4F9C-997C-FF9810A3EAC0}" sibTransId="{7F2FB2F9-7763-49A1-9096-B5A7B0760314}"/>
    <dgm:cxn modelId="{8AE1C31F-1682-48D5-9B40-C3CA60495C2D}" type="presParOf" srcId="{1A398B8C-2B61-4105-9E16-BBA04892A38D}" destId="{CDE9708A-8522-45BC-ACC9-4AFBF6C1E05C}" srcOrd="0" destOrd="0" presId="urn:microsoft.com/office/officeart/2011/layout/RadialPictureList"/>
    <dgm:cxn modelId="{D27549AD-39F8-45A6-888B-0E69667A45F9}" type="presParOf" srcId="{1A398B8C-2B61-4105-9E16-BBA04892A38D}" destId="{239A84F4-58F2-4D09-8855-A08DBFD61550}" srcOrd="1" destOrd="0" presId="urn:microsoft.com/office/officeart/2011/layout/RadialPictureList"/>
    <dgm:cxn modelId="{D47DB3B2-C53A-4B99-9581-1CCD7BA62B5E}" type="presParOf" srcId="{1A398B8C-2B61-4105-9E16-BBA04892A38D}" destId="{8B86CC06-24CB-4188-8486-50299D538BE5}" srcOrd="2" destOrd="0" presId="urn:microsoft.com/office/officeart/2011/layout/RadialPictureList"/>
    <dgm:cxn modelId="{3CF835C8-7830-41DF-B39D-834C162AAD34}" type="presParOf" srcId="{1A398B8C-2B61-4105-9E16-BBA04892A38D}" destId="{5BFC20C5-8683-4B37-B498-E47E42A5FF64}" srcOrd="3" destOrd="0" presId="urn:microsoft.com/office/officeart/2011/layout/RadialPictureList"/>
    <dgm:cxn modelId="{9D1BC824-7C29-4AAF-B2A9-DB109F1BA494}" type="presParOf" srcId="{1A398B8C-2B61-4105-9E16-BBA04892A38D}" destId="{CD288491-2C86-494D-B6C3-824E75932736}" srcOrd="4" destOrd="0" presId="urn:microsoft.com/office/officeart/2011/layout/RadialPictureList"/>
    <dgm:cxn modelId="{85F22AF3-23F1-4E1F-B80D-13248AA7D0D6}" type="presParOf" srcId="{CD288491-2C86-494D-B6C3-824E75932736}" destId="{393DD294-2406-4D06-9DD7-98A4137A2145}" srcOrd="0" destOrd="0" presId="urn:microsoft.com/office/officeart/2011/layout/RadialPictureList"/>
    <dgm:cxn modelId="{45E5CB0E-FDE0-4925-BBC6-7E50F90B31C4}" type="presParOf" srcId="{1A398B8C-2B61-4105-9E16-BBA04892A38D}" destId="{8EDF6399-155C-4300-B91F-12D01139A9CC}" srcOrd="5" destOrd="0" presId="urn:microsoft.com/office/officeart/2011/layout/RadialPictureList"/>
  </dgm:cxnLst>
  <dgm:bg/>
  <dgm:whole>
    <a:ln>
      <a:solidFill>
        <a:srgbClr val="CC99FF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9F37AE-377E-419C-AC53-D5CA85A8EA7A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74ED0E4-C153-414F-A98B-5AF2EAD7E6F7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sz="36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</a:t>
          </a:r>
          <a:r>
            <a:rPr lang="ru-RU" sz="3600" b="1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73D64F48-A80A-414D-8A62-1630E1785518}" type="parTrans" cxnId="{A3D1C498-AA90-4447-BBF7-44254CE3F1AD}">
      <dgm:prSet/>
      <dgm:spPr/>
      <dgm:t>
        <a:bodyPr/>
        <a:lstStyle/>
        <a:p>
          <a:endParaRPr lang="ru-RU"/>
        </a:p>
      </dgm:t>
    </dgm:pt>
    <dgm:pt modelId="{B719C4B3-2D80-4038-BA9D-8B8EF1BB56CB}" type="sibTrans" cxnId="{A3D1C498-AA90-4447-BBF7-44254CE3F1AD}">
      <dgm:prSet/>
      <dgm:spPr/>
      <dgm:t>
        <a:bodyPr/>
        <a:lstStyle/>
        <a:p>
          <a:endParaRPr lang="ru-RU"/>
        </a:p>
      </dgm:t>
    </dgm:pt>
    <dgm:pt modelId="{DCFAC303-DDF7-4633-A8CC-AAB991B93846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sz="36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</a:t>
          </a:r>
          <a:r>
            <a:rPr lang="ru-RU" sz="3600" b="1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7D857C0A-063C-4EC0-8137-B6088C6ED1D7}" type="parTrans" cxnId="{3CB312D6-06A3-4C2A-83B6-02BDC8B7679B}">
      <dgm:prSet/>
      <dgm:spPr/>
      <dgm:t>
        <a:bodyPr/>
        <a:lstStyle/>
        <a:p>
          <a:endParaRPr lang="ru-RU"/>
        </a:p>
      </dgm:t>
    </dgm:pt>
    <dgm:pt modelId="{380DF0F4-F9D8-40C7-823C-C57C76A2F746}" type="sibTrans" cxnId="{3CB312D6-06A3-4C2A-83B6-02BDC8B7679B}">
      <dgm:prSet/>
      <dgm:spPr/>
      <dgm:t>
        <a:bodyPr/>
        <a:lstStyle/>
        <a:p>
          <a:endParaRPr lang="ru-RU"/>
        </a:p>
      </dgm:t>
    </dgm:pt>
    <dgm:pt modelId="{3753C386-2A61-41F1-98C3-E24086D62667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ru-RU" sz="2000" b="1" dirty="0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получение сведений по категориям сельхозпроизводителей, которые в </a:t>
          </a:r>
          <a:r>
            <a:rPr lang="ru-RU" sz="2000" b="1" dirty="0" err="1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межпереписной</a:t>
          </a:r>
          <a:r>
            <a:rPr lang="ru-RU" sz="2000" b="1" dirty="0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 период наблюдаются выборочно или не обследуются (</a:t>
          </a:r>
          <a:r>
            <a:rPr lang="ru-RU" sz="2000" b="1" dirty="0" err="1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микропредприятия</a:t>
          </a:r>
          <a:r>
            <a:rPr lang="ru-RU" sz="2000" b="1" dirty="0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, КФХ, ЛПХ, СНТ).</a:t>
          </a:r>
          <a:endParaRPr lang="ru-RU" sz="2000" b="1" dirty="0">
            <a:solidFill>
              <a:srgbClr val="26357D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CDBDC6-02E7-4B5B-9938-275137E21FF4}" type="parTrans" cxnId="{C9D072AD-3FC1-49DA-B682-84FD037CD46D}">
      <dgm:prSet/>
      <dgm:spPr/>
      <dgm:t>
        <a:bodyPr/>
        <a:lstStyle/>
        <a:p>
          <a:endParaRPr lang="ru-RU"/>
        </a:p>
      </dgm:t>
    </dgm:pt>
    <dgm:pt modelId="{719526AF-B21D-44D4-9B31-3D45544BEB1C}" type="sibTrans" cxnId="{C9D072AD-3FC1-49DA-B682-84FD037CD46D}">
      <dgm:prSet/>
      <dgm:spPr/>
      <dgm:t>
        <a:bodyPr/>
        <a:lstStyle/>
        <a:p>
          <a:endParaRPr lang="ru-RU"/>
        </a:p>
      </dgm:t>
    </dgm:pt>
    <dgm:pt modelId="{618660D6-639B-41D8-A098-589BB06EE7A5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sz="36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</a:t>
          </a:r>
          <a:r>
            <a:rPr lang="ru-RU" sz="3600" b="1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2C2403D7-F58D-4D3A-8D14-78BD76ABE836}" type="parTrans" cxnId="{117FAC59-AEF9-47A2-8DCC-185243E6D7C3}">
      <dgm:prSet/>
      <dgm:spPr/>
      <dgm:t>
        <a:bodyPr/>
        <a:lstStyle/>
        <a:p>
          <a:endParaRPr lang="ru-RU"/>
        </a:p>
      </dgm:t>
    </dgm:pt>
    <dgm:pt modelId="{4D7EC2EB-0952-40B6-944D-470ECF0A6AC1}" type="sibTrans" cxnId="{117FAC59-AEF9-47A2-8DCC-185243E6D7C3}">
      <dgm:prSet/>
      <dgm:spPr/>
      <dgm:t>
        <a:bodyPr/>
        <a:lstStyle/>
        <a:p>
          <a:endParaRPr lang="ru-RU"/>
        </a:p>
      </dgm:t>
    </dgm:pt>
    <dgm:pt modelId="{50ECC152-24C3-414E-9749-754EE4959E43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ru-RU" sz="2000" b="1" dirty="0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актуализация перечня сельскохозяйственных производителей для повышения качества данных текущего статистического наблюдения в </a:t>
          </a:r>
          <a:r>
            <a:rPr lang="ru-RU" sz="2000" b="1" dirty="0" err="1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межпереписной</a:t>
          </a:r>
          <a:r>
            <a:rPr lang="ru-RU" sz="2000" b="1" dirty="0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 период.</a:t>
          </a:r>
          <a:endParaRPr lang="ru-RU" sz="2000" b="1" dirty="0">
            <a:solidFill>
              <a:srgbClr val="26357D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55D495-4913-4BBD-AA5E-50585CEE45FB}" type="parTrans" cxnId="{492B4A23-0B93-426C-BE65-AE6613BA722A}">
      <dgm:prSet/>
      <dgm:spPr/>
      <dgm:t>
        <a:bodyPr/>
        <a:lstStyle/>
        <a:p>
          <a:endParaRPr lang="ru-RU"/>
        </a:p>
      </dgm:t>
    </dgm:pt>
    <dgm:pt modelId="{9FF62EF5-1A8B-4938-9277-AC1021E11C5C}" type="sibTrans" cxnId="{492B4A23-0B93-426C-BE65-AE6613BA722A}">
      <dgm:prSet/>
      <dgm:spPr/>
      <dgm:t>
        <a:bodyPr/>
        <a:lstStyle/>
        <a:p>
          <a:endParaRPr lang="ru-RU"/>
        </a:p>
      </dgm:t>
    </dgm:pt>
    <dgm:pt modelId="{A6768880-E247-4835-A3B5-EA755CBF082C}">
      <dgm:prSet custT="1"/>
      <dgm:spPr>
        <a:solidFill>
          <a:schemeClr val="accent4">
            <a:lumMod val="20000"/>
            <a:lumOff val="80000"/>
            <a:alpha val="89804"/>
          </a:schemeClr>
        </a:solidFill>
      </dgm:spPr>
      <dgm:t>
        <a:bodyPr/>
        <a:lstStyle/>
        <a:p>
          <a:pPr algn="l"/>
          <a:endParaRPr lang="ru-RU" sz="3200" dirty="0"/>
        </a:p>
      </dgm:t>
    </dgm:pt>
    <dgm:pt modelId="{F8620F1F-E0BD-4FB7-9A04-BC45287A488B}" type="parTrans" cxnId="{5BA53AE4-2D49-4E6B-B98B-DCCE3864D0D0}">
      <dgm:prSet/>
      <dgm:spPr/>
      <dgm:t>
        <a:bodyPr/>
        <a:lstStyle/>
        <a:p>
          <a:endParaRPr lang="ru-RU"/>
        </a:p>
      </dgm:t>
    </dgm:pt>
    <dgm:pt modelId="{CD02B6E2-C575-4450-AD99-CD027715C306}" type="sibTrans" cxnId="{5BA53AE4-2D49-4E6B-B98B-DCCE3864D0D0}">
      <dgm:prSet/>
      <dgm:spPr/>
      <dgm:t>
        <a:bodyPr/>
        <a:lstStyle/>
        <a:p>
          <a:endParaRPr lang="ru-RU"/>
        </a:p>
      </dgm:t>
    </dgm:pt>
    <dgm:pt modelId="{B461896D-130C-48C6-8B8F-65D3049BC9EF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прогноз развития сельского хозяйства</a:t>
          </a:r>
          <a:r>
            <a:rPr lang="ru-RU" sz="14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b="1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D56225-47AA-4D44-B6BB-4D253FAD05AA}" type="sibTrans" cxnId="{B9EEF153-F7D6-47F0-B90C-6AFCE46F0107}">
      <dgm:prSet/>
      <dgm:spPr/>
      <dgm:t>
        <a:bodyPr/>
        <a:lstStyle/>
        <a:p>
          <a:endParaRPr lang="ru-RU"/>
        </a:p>
      </dgm:t>
    </dgm:pt>
    <dgm:pt modelId="{A743A16B-AE5D-4D6E-9523-2CD93B8BCD4C}" type="parTrans" cxnId="{B9EEF153-F7D6-47F0-B90C-6AFCE46F0107}">
      <dgm:prSet/>
      <dgm:spPr/>
      <dgm:t>
        <a:bodyPr/>
        <a:lstStyle/>
        <a:p>
          <a:endParaRPr lang="ru-RU"/>
        </a:p>
      </dgm:t>
    </dgm:pt>
    <dgm:pt modelId="{6600D9BD-C933-4DB1-803C-53B139091B61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sz="36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</a:t>
          </a:r>
          <a:r>
            <a:rPr lang="ru-RU" sz="3600" b="1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gm:t>
    </dgm:pt>
    <dgm:pt modelId="{01BAC51D-E8AD-4CB2-81A3-7E14178A8726}" type="sibTrans" cxnId="{9D8292BF-81A9-499A-B25B-BD74924F43BB}">
      <dgm:prSet/>
      <dgm:spPr/>
      <dgm:t>
        <a:bodyPr/>
        <a:lstStyle/>
        <a:p>
          <a:endParaRPr lang="ru-RU"/>
        </a:p>
      </dgm:t>
    </dgm:pt>
    <dgm:pt modelId="{4BEAC778-9C65-4128-B11C-466EB91FFE03}" type="parTrans" cxnId="{9D8292BF-81A9-499A-B25B-BD74924F43BB}">
      <dgm:prSet/>
      <dgm:spPr/>
      <dgm:t>
        <a:bodyPr/>
        <a:lstStyle/>
        <a:p>
          <a:endParaRPr lang="ru-RU"/>
        </a:p>
      </dgm:t>
    </dgm:pt>
    <dgm:pt modelId="{95AE072F-8E29-4B5E-A99C-10E2532C66C9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3200" b="1" dirty="0">
            <a:solidFill>
              <a:srgbClr val="26357D"/>
            </a:solidFill>
          </a:endParaRPr>
        </a:p>
      </dgm:t>
    </dgm:pt>
    <dgm:pt modelId="{699A6BC4-030F-400F-8E1A-703CAC456E9C}" type="parTrans" cxnId="{40AF6BDC-5745-4D3B-A961-0AAEEFA32F0D}">
      <dgm:prSet/>
      <dgm:spPr/>
      <dgm:t>
        <a:bodyPr/>
        <a:lstStyle/>
        <a:p>
          <a:endParaRPr lang="ru-RU"/>
        </a:p>
      </dgm:t>
    </dgm:pt>
    <dgm:pt modelId="{9282A670-D153-4860-849E-EA8D1EF97C5D}" type="sibTrans" cxnId="{40AF6BDC-5745-4D3B-A961-0AAEEFA32F0D}">
      <dgm:prSet/>
      <dgm:spPr/>
      <dgm:t>
        <a:bodyPr/>
        <a:lstStyle/>
        <a:p>
          <a:endParaRPr lang="ru-RU"/>
        </a:p>
      </dgm:t>
    </dgm:pt>
    <dgm:pt modelId="{30B51EE1-C76B-48C4-BF93-D963B86BD5E1}">
      <dgm:prSet custT="1"/>
      <dgm:spPr>
        <a:solidFill>
          <a:schemeClr val="accent4">
            <a:lumMod val="20000"/>
            <a:lumOff val="80000"/>
            <a:alpha val="89804"/>
          </a:schemeClr>
        </a:solidFill>
      </dgm:spPr>
      <dgm:t>
        <a:bodyPr/>
        <a:lstStyle/>
        <a:p>
          <a:pPr algn="just"/>
          <a:r>
            <a:rPr lang="ru-RU" sz="2000" b="1" dirty="0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получение официальной статистической информации о произошедших структурных изменениях в сельском хозяйстве.</a:t>
          </a:r>
          <a:endParaRPr lang="ru-RU" sz="2000" b="1" dirty="0">
            <a:solidFill>
              <a:srgbClr val="26357D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41696D-636E-4D15-8341-0E32E76F3893}" type="parTrans" cxnId="{FC06718E-FF6F-4EF1-9B3A-4F3F955F2ECC}">
      <dgm:prSet/>
      <dgm:spPr/>
      <dgm:t>
        <a:bodyPr/>
        <a:lstStyle/>
        <a:p>
          <a:endParaRPr lang="ru-RU"/>
        </a:p>
      </dgm:t>
    </dgm:pt>
    <dgm:pt modelId="{6D81966E-B092-4D56-B4CE-F058A31F5AD0}" type="sibTrans" cxnId="{FC06718E-FF6F-4EF1-9B3A-4F3F955F2ECC}">
      <dgm:prSet/>
      <dgm:spPr/>
      <dgm:t>
        <a:bodyPr/>
        <a:lstStyle/>
        <a:p>
          <a:endParaRPr lang="ru-RU"/>
        </a:p>
      </dgm:t>
    </dgm:pt>
    <dgm:pt modelId="{9470DF94-3AC6-4C91-AB0E-58001A81ABD0}">
      <dgm:prSet phldrT="[Текст]" custT="1"/>
      <dgm:spPr>
        <a:solidFill>
          <a:schemeClr val="accent4">
            <a:lumMod val="20000"/>
            <a:lumOff val="80000"/>
            <a:alpha val="89804"/>
          </a:schemeClr>
        </a:solidFill>
      </dgm:spPr>
      <dgm:t>
        <a:bodyPr/>
        <a:lstStyle/>
        <a:p>
          <a:pPr algn="l"/>
          <a:endParaRPr lang="ru-RU" sz="3200" b="1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3E003F-ED29-4576-B33A-BD21407D3E75}" type="parTrans" cxnId="{C0C2DF1A-3544-41CC-A327-00CC8F35B4CD}">
      <dgm:prSet/>
      <dgm:spPr/>
      <dgm:t>
        <a:bodyPr/>
        <a:lstStyle/>
        <a:p>
          <a:endParaRPr lang="ru-RU"/>
        </a:p>
      </dgm:t>
    </dgm:pt>
    <dgm:pt modelId="{C4F11DA5-B144-4031-8FA8-DB5B1502F359}" type="sibTrans" cxnId="{C0C2DF1A-3544-41CC-A327-00CC8F35B4CD}">
      <dgm:prSet/>
      <dgm:spPr/>
      <dgm:t>
        <a:bodyPr/>
        <a:lstStyle/>
        <a:p>
          <a:endParaRPr lang="ru-RU"/>
        </a:p>
      </dgm:t>
    </dgm:pt>
    <dgm:pt modelId="{1FDAE8D8-ED8A-4405-927B-A8D747241817}" type="pres">
      <dgm:prSet presAssocID="{C69F37AE-377E-419C-AC53-D5CA85A8EA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4A6109-2BD4-4002-8045-A524972644B8}" type="pres">
      <dgm:prSet presAssocID="{174ED0E4-C153-414F-A98B-5AF2EAD7E6F7}" presName="linNode" presStyleCnt="0"/>
      <dgm:spPr/>
    </dgm:pt>
    <dgm:pt modelId="{2A7C6AA7-4AEA-4499-902B-EA5BFBE11320}" type="pres">
      <dgm:prSet presAssocID="{174ED0E4-C153-414F-A98B-5AF2EAD7E6F7}" presName="parentText" presStyleLbl="node1" presStyleIdx="0" presStyleCnt="4" custScaleX="6500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468199-FA30-42EC-9D20-223411C60A07}" type="pres">
      <dgm:prSet presAssocID="{174ED0E4-C153-414F-A98B-5AF2EAD7E6F7}" presName="descendantText" presStyleLbl="alignAccFollowNode1" presStyleIdx="0" presStyleCnt="4" custScaleX="123757" custScaleY="10717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060C25F-7B60-42FD-901B-C2B338AF916B}" type="pres">
      <dgm:prSet presAssocID="{B719C4B3-2D80-4038-BA9D-8B8EF1BB56CB}" presName="sp" presStyleCnt="0"/>
      <dgm:spPr/>
    </dgm:pt>
    <dgm:pt modelId="{4ED12233-5234-4E51-85DC-777E7B4A7551}" type="pres">
      <dgm:prSet presAssocID="{DCFAC303-DDF7-4633-A8CC-AAB991B93846}" presName="linNode" presStyleCnt="0"/>
      <dgm:spPr/>
    </dgm:pt>
    <dgm:pt modelId="{E47A07C5-5135-4C00-A0C6-FE790CF839A1}" type="pres">
      <dgm:prSet presAssocID="{DCFAC303-DDF7-4633-A8CC-AAB991B93846}" presName="parentText" presStyleLbl="node1" presStyleIdx="1" presStyleCnt="4" custScaleX="64274" custLinFactNeighborX="481" custLinFactNeighborY="-88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03A078-81C5-44C0-A21E-950C21F2A3B8}" type="pres">
      <dgm:prSet presAssocID="{DCFAC303-DDF7-4633-A8CC-AAB991B93846}" presName="descendantText" presStyleLbl="alignAccFollowNode1" presStyleIdx="1" presStyleCnt="4" custScaleX="121000" custScaleY="152627" custLinFactNeighborX="1450" custLinFactNeighborY="243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07230F0-613D-4723-ADFD-C91A37B1CBA5}" type="pres">
      <dgm:prSet presAssocID="{380DF0F4-F9D8-40C7-823C-C57C76A2F746}" presName="sp" presStyleCnt="0"/>
      <dgm:spPr/>
    </dgm:pt>
    <dgm:pt modelId="{25FD0301-DEF6-4009-B868-259A40ADFD8D}" type="pres">
      <dgm:prSet presAssocID="{618660D6-639B-41D8-A098-589BB06EE7A5}" presName="linNode" presStyleCnt="0"/>
      <dgm:spPr/>
    </dgm:pt>
    <dgm:pt modelId="{A9EADB97-4CD3-41A8-B54C-268709365F23}" type="pres">
      <dgm:prSet presAssocID="{618660D6-639B-41D8-A098-589BB06EE7A5}" presName="parentText" presStyleLbl="node1" presStyleIdx="2" presStyleCnt="4" custScaleX="631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5985E9-FD47-4132-B0E1-2765A1E20566}" type="pres">
      <dgm:prSet presAssocID="{618660D6-639B-41D8-A098-589BB06EE7A5}" presName="descendantText" presStyleLbl="alignAccFollowNode1" presStyleIdx="2" presStyleCnt="4" custScaleX="121000" custScaleY="124924" custLinFactNeighborX="31" custLinFactNeighborY="852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1864AA3-11EE-40EF-98CF-044CB058B5B7}" type="pres">
      <dgm:prSet presAssocID="{4D7EC2EB-0952-40B6-944D-470ECF0A6AC1}" presName="sp" presStyleCnt="0"/>
      <dgm:spPr/>
    </dgm:pt>
    <dgm:pt modelId="{AB917227-79B7-4CC7-82CE-0F04367C428D}" type="pres">
      <dgm:prSet presAssocID="{6600D9BD-C933-4DB1-803C-53B139091B61}" presName="linNode" presStyleCnt="0"/>
      <dgm:spPr/>
    </dgm:pt>
    <dgm:pt modelId="{6C870FD4-24B2-4498-95F0-5AB0608953DB}" type="pres">
      <dgm:prSet presAssocID="{6600D9BD-C933-4DB1-803C-53B139091B61}" presName="parentText" presStyleLbl="node1" presStyleIdx="3" presStyleCnt="4" custScaleX="641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ED4916-EBC9-4979-AD55-F6387CE9C7C6}" type="pres">
      <dgm:prSet presAssocID="{6600D9BD-C933-4DB1-803C-53B139091B61}" presName="descendantText" presStyleLbl="alignAccFollowNode1" presStyleIdx="3" presStyleCnt="4" custScaleX="121000" custScaleY="9352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5BA53AE4-2D49-4E6B-B98B-DCCE3864D0D0}" srcId="{174ED0E4-C153-414F-A98B-5AF2EAD7E6F7}" destId="{A6768880-E247-4835-A3B5-EA755CBF082C}" srcOrd="2" destOrd="0" parTransId="{F8620F1F-E0BD-4FB7-9A04-BC45287A488B}" sibTransId="{CD02B6E2-C575-4450-AD99-CD027715C306}"/>
    <dgm:cxn modelId="{22A1A0D2-2BA9-4AB3-A3BA-55783973776A}" type="presOf" srcId="{95AE072F-8E29-4B5E-A99C-10E2532C66C9}" destId="{60ED4916-EBC9-4979-AD55-F6387CE9C7C6}" srcOrd="0" destOrd="1" presId="urn:microsoft.com/office/officeart/2005/8/layout/vList5"/>
    <dgm:cxn modelId="{0276AD70-C6EE-47AF-B9B4-69F8C337A6F4}" type="presOf" srcId="{B461896D-130C-48C6-8B8F-65D3049BC9EF}" destId="{60ED4916-EBC9-4979-AD55-F6387CE9C7C6}" srcOrd="0" destOrd="0" presId="urn:microsoft.com/office/officeart/2005/8/layout/vList5"/>
    <dgm:cxn modelId="{570E4364-81F5-4188-A47E-3D89CB3D3357}" type="presOf" srcId="{A6768880-E247-4835-A3B5-EA755CBF082C}" destId="{CE468199-FA30-42EC-9D20-223411C60A07}" srcOrd="0" destOrd="2" presId="urn:microsoft.com/office/officeart/2005/8/layout/vList5"/>
    <dgm:cxn modelId="{B9EEF153-F7D6-47F0-B90C-6AFCE46F0107}" srcId="{6600D9BD-C933-4DB1-803C-53B139091B61}" destId="{B461896D-130C-48C6-8B8F-65D3049BC9EF}" srcOrd="0" destOrd="0" parTransId="{A743A16B-AE5D-4D6E-9523-2CD93B8BCD4C}" sibTransId="{84D56225-47AA-4D44-B6BB-4D253FAD05AA}"/>
    <dgm:cxn modelId="{40AF6BDC-5745-4D3B-A961-0AAEEFA32F0D}" srcId="{6600D9BD-C933-4DB1-803C-53B139091B61}" destId="{95AE072F-8E29-4B5E-A99C-10E2532C66C9}" srcOrd="1" destOrd="0" parTransId="{699A6BC4-030F-400F-8E1A-703CAC456E9C}" sibTransId="{9282A670-D153-4860-849E-EA8D1EF97C5D}"/>
    <dgm:cxn modelId="{224EAC6F-3A87-460E-A521-73D3775BB50A}" type="presOf" srcId="{DCFAC303-DDF7-4633-A8CC-AAB991B93846}" destId="{E47A07C5-5135-4C00-A0C6-FE790CF839A1}" srcOrd="0" destOrd="0" presId="urn:microsoft.com/office/officeart/2005/8/layout/vList5"/>
    <dgm:cxn modelId="{A3D1C498-AA90-4447-BBF7-44254CE3F1AD}" srcId="{C69F37AE-377E-419C-AC53-D5CA85A8EA7A}" destId="{174ED0E4-C153-414F-A98B-5AF2EAD7E6F7}" srcOrd="0" destOrd="0" parTransId="{73D64F48-A80A-414D-8A62-1630E1785518}" sibTransId="{B719C4B3-2D80-4038-BA9D-8B8EF1BB56CB}"/>
    <dgm:cxn modelId="{9D8292BF-81A9-499A-B25B-BD74924F43BB}" srcId="{C69F37AE-377E-419C-AC53-D5CA85A8EA7A}" destId="{6600D9BD-C933-4DB1-803C-53B139091B61}" srcOrd="3" destOrd="0" parTransId="{4BEAC778-9C65-4128-B11C-466EB91FFE03}" sibTransId="{01BAC51D-E8AD-4CB2-81A3-7E14178A8726}"/>
    <dgm:cxn modelId="{C0C2DF1A-3544-41CC-A327-00CC8F35B4CD}" srcId="{174ED0E4-C153-414F-A98B-5AF2EAD7E6F7}" destId="{9470DF94-3AC6-4C91-AB0E-58001A81ABD0}" srcOrd="0" destOrd="0" parTransId="{A93E003F-ED29-4576-B33A-BD21407D3E75}" sibTransId="{C4F11DA5-B144-4031-8FA8-DB5B1502F359}"/>
    <dgm:cxn modelId="{1A892612-5809-40B3-89D5-C684DAC22CB7}" type="presOf" srcId="{6600D9BD-C933-4DB1-803C-53B139091B61}" destId="{6C870FD4-24B2-4498-95F0-5AB0608953DB}" srcOrd="0" destOrd="0" presId="urn:microsoft.com/office/officeart/2005/8/layout/vList5"/>
    <dgm:cxn modelId="{055C3161-1CFA-4C67-9BF1-945DACF951E5}" type="presOf" srcId="{30B51EE1-C76B-48C4-BF93-D963B86BD5E1}" destId="{CE468199-FA30-42EC-9D20-223411C60A07}" srcOrd="0" destOrd="1" presId="urn:microsoft.com/office/officeart/2005/8/layout/vList5"/>
    <dgm:cxn modelId="{3CB312D6-06A3-4C2A-83B6-02BDC8B7679B}" srcId="{C69F37AE-377E-419C-AC53-D5CA85A8EA7A}" destId="{DCFAC303-DDF7-4633-A8CC-AAB991B93846}" srcOrd="1" destOrd="0" parTransId="{7D857C0A-063C-4EC0-8137-B6088C6ED1D7}" sibTransId="{380DF0F4-F9D8-40C7-823C-C57C76A2F746}"/>
    <dgm:cxn modelId="{C9D072AD-3FC1-49DA-B682-84FD037CD46D}" srcId="{DCFAC303-DDF7-4633-A8CC-AAB991B93846}" destId="{3753C386-2A61-41F1-98C3-E24086D62667}" srcOrd="0" destOrd="0" parTransId="{5FCDBDC6-02E7-4B5B-9938-275137E21FF4}" sibTransId="{719526AF-B21D-44D4-9B31-3D45544BEB1C}"/>
    <dgm:cxn modelId="{1313B550-837C-437A-90F7-D4772DFE2CA9}" type="presOf" srcId="{C69F37AE-377E-419C-AC53-D5CA85A8EA7A}" destId="{1FDAE8D8-ED8A-4405-927B-A8D747241817}" srcOrd="0" destOrd="0" presId="urn:microsoft.com/office/officeart/2005/8/layout/vList5"/>
    <dgm:cxn modelId="{FC06718E-FF6F-4EF1-9B3A-4F3F955F2ECC}" srcId="{174ED0E4-C153-414F-A98B-5AF2EAD7E6F7}" destId="{30B51EE1-C76B-48C4-BF93-D963B86BD5E1}" srcOrd="1" destOrd="0" parTransId="{5741696D-636E-4D15-8341-0E32E76F3893}" sibTransId="{6D81966E-B092-4D56-B4CE-F058A31F5AD0}"/>
    <dgm:cxn modelId="{FDDA737B-B4A4-40C1-B8BF-7C8202C9A0A7}" type="presOf" srcId="{9470DF94-3AC6-4C91-AB0E-58001A81ABD0}" destId="{CE468199-FA30-42EC-9D20-223411C60A07}" srcOrd="0" destOrd="0" presId="urn:microsoft.com/office/officeart/2005/8/layout/vList5"/>
    <dgm:cxn modelId="{117FAC59-AEF9-47A2-8DCC-185243E6D7C3}" srcId="{C69F37AE-377E-419C-AC53-D5CA85A8EA7A}" destId="{618660D6-639B-41D8-A098-589BB06EE7A5}" srcOrd="2" destOrd="0" parTransId="{2C2403D7-F58D-4D3A-8D14-78BD76ABE836}" sibTransId="{4D7EC2EB-0952-40B6-944D-470ECF0A6AC1}"/>
    <dgm:cxn modelId="{08997C4C-0223-40C3-8676-9C49947E15EC}" type="presOf" srcId="{618660D6-639B-41D8-A098-589BB06EE7A5}" destId="{A9EADB97-4CD3-41A8-B54C-268709365F23}" srcOrd="0" destOrd="0" presId="urn:microsoft.com/office/officeart/2005/8/layout/vList5"/>
    <dgm:cxn modelId="{492B4A23-0B93-426C-BE65-AE6613BA722A}" srcId="{618660D6-639B-41D8-A098-589BB06EE7A5}" destId="{50ECC152-24C3-414E-9749-754EE4959E43}" srcOrd="0" destOrd="0" parTransId="{BA55D495-4913-4BBD-AA5E-50585CEE45FB}" sibTransId="{9FF62EF5-1A8B-4938-9277-AC1021E11C5C}"/>
    <dgm:cxn modelId="{C49CB257-234D-414C-8BC7-62EAF8D130CB}" type="presOf" srcId="{174ED0E4-C153-414F-A98B-5AF2EAD7E6F7}" destId="{2A7C6AA7-4AEA-4499-902B-EA5BFBE11320}" srcOrd="0" destOrd="0" presId="urn:microsoft.com/office/officeart/2005/8/layout/vList5"/>
    <dgm:cxn modelId="{2999DA90-B05A-41D1-8728-AEFFE4ABCCF6}" type="presOf" srcId="{50ECC152-24C3-414E-9749-754EE4959E43}" destId="{525985E9-FD47-4132-B0E1-2765A1E20566}" srcOrd="0" destOrd="0" presId="urn:microsoft.com/office/officeart/2005/8/layout/vList5"/>
    <dgm:cxn modelId="{0DFE1013-93E2-4AC8-AFF2-3C0D7826543C}" type="presOf" srcId="{3753C386-2A61-41F1-98C3-E24086D62667}" destId="{9203A078-81C5-44C0-A21E-950C21F2A3B8}" srcOrd="0" destOrd="0" presId="urn:microsoft.com/office/officeart/2005/8/layout/vList5"/>
    <dgm:cxn modelId="{C45AE0FA-7C9A-4F7B-B62B-8B941FC62457}" type="presParOf" srcId="{1FDAE8D8-ED8A-4405-927B-A8D747241817}" destId="{024A6109-2BD4-4002-8045-A524972644B8}" srcOrd="0" destOrd="0" presId="urn:microsoft.com/office/officeart/2005/8/layout/vList5"/>
    <dgm:cxn modelId="{63BC20A9-11E3-4FF1-85CE-94734A9C9D1F}" type="presParOf" srcId="{024A6109-2BD4-4002-8045-A524972644B8}" destId="{2A7C6AA7-4AEA-4499-902B-EA5BFBE11320}" srcOrd="0" destOrd="0" presId="urn:microsoft.com/office/officeart/2005/8/layout/vList5"/>
    <dgm:cxn modelId="{32A09313-9733-4DA1-9111-C139ACCF9CB8}" type="presParOf" srcId="{024A6109-2BD4-4002-8045-A524972644B8}" destId="{CE468199-FA30-42EC-9D20-223411C60A07}" srcOrd="1" destOrd="0" presId="urn:microsoft.com/office/officeart/2005/8/layout/vList5"/>
    <dgm:cxn modelId="{070A7F69-BD73-4F27-8014-7B5977E72B0D}" type="presParOf" srcId="{1FDAE8D8-ED8A-4405-927B-A8D747241817}" destId="{6060C25F-7B60-42FD-901B-C2B338AF916B}" srcOrd="1" destOrd="0" presId="urn:microsoft.com/office/officeart/2005/8/layout/vList5"/>
    <dgm:cxn modelId="{CD7636DA-D108-42CA-8AD0-496F4438F506}" type="presParOf" srcId="{1FDAE8D8-ED8A-4405-927B-A8D747241817}" destId="{4ED12233-5234-4E51-85DC-777E7B4A7551}" srcOrd="2" destOrd="0" presId="urn:microsoft.com/office/officeart/2005/8/layout/vList5"/>
    <dgm:cxn modelId="{991F6FAA-3B63-4F41-9CC2-464754E18082}" type="presParOf" srcId="{4ED12233-5234-4E51-85DC-777E7B4A7551}" destId="{E47A07C5-5135-4C00-A0C6-FE790CF839A1}" srcOrd="0" destOrd="0" presId="urn:microsoft.com/office/officeart/2005/8/layout/vList5"/>
    <dgm:cxn modelId="{291D0B6B-3A5A-42CF-BC4E-B61C65B66B13}" type="presParOf" srcId="{4ED12233-5234-4E51-85DC-777E7B4A7551}" destId="{9203A078-81C5-44C0-A21E-950C21F2A3B8}" srcOrd="1" destOrd="0" presId="urn:microsoft.com/office/officeart/2005/8/layout/vList5"/>
    <dgm:cxn modelId="{3337127E-CBB6-47E6-B300-52B4C89BE466}" type="presParOf" srcId="{1FDAE8D8-ED8A-4405-927B-A8D747241817}" destId="{A07230F0-613D-4723-ADFD-C91A37B1CBA5}" srcOrd="3" destOrd="0" presId="urn:microsoft.com/office/officeart/2005/8/layout/vList5"/>
    <dgm:cxn modelId="{C1370801-BD50-4D59-BB1B-BD6BF23D19B8}" type="presParOf" srcId="{1FDAE8D8-ED8A-4405-927B-A8D747241817}" destId="{25FD0301-DEF6-4009-B868-259A40ADFD8D}" srcOrd="4" destOrd="0" presId="urn:microsoft.com/office/officeart/2005/8/layout/vList5"/>
    <dgm:cxn modelId="{A474A007-59AC-4EB2-BAAC-944E3530D922}" type="presParOf" srcId="{25FD0301-DEF6-4009-B868-259A40ADFD8D}" destId="{A9EADB97-4CD3-41A8-B54C-268709365F23}" srcOrd="0" destOrd="0" presId="urn:microsoft.com/office/officeart/2005/8/layout/vList5"/>
    <dgm:cxn modelId="{8B604F88-C651-4628-A6CF-FC25B8FFE531}" type="presParOf" srcId="{25FD0301-DEF6-4009-B868-259A40ADFD8D}" destId="{525985E9-FD47-4132-B0E1-2765A1E20566}" srcOrd="1" destOrd="0" presId="urn:microsoft.com/office/officeart/2005/8/layout/vList5"/>
    <dgm:cxn modelId="{0844B7AC-0A5B-4447-A348-9C032FC198AF}" type="presParOf" srcId="{1FDAE8D8-ED8A-4405-927B-A8D747241817}" destId="{E1864AA3-11EE-40EF-98CF-044CB058B5B7}" srcOrd="5" destOrd="0" presId="urn:microsoft.com/office/officeart/2005/8/layout/vList5"/>
    <dgm:cxn modelId="{6AA184D3-429B-44D0-82D0-ED15F1576292}" type="presParOf" srcId="{1FDAE8D8-ED8A-4405-927B-A8D747241817}" destId="{AB917227-79B7-4CC7-82CE-0F04367C428D}" srcOrd="6" destOrd="0" presId="urn:microsoft.com/office/officeart/2005/8/layout/vList5"/>
    <dgm:cxn modelId="{EEFAAB6B-9E60-489D-9EB9-C44DABB65332}" type="presParOf" srcId="{AB917227-79B7-4CC7-82CE-0F04367C428D}" destId="{6C870FD4-24B2-4498-95F0-5AB0608953DB}" srcOrd="0" destOrd="0" presId="urn:microsoft.com/office/officeart/2005/8/layout/vList5"/>
    <dgm:cxn modelId="{D794DF01-468B-4B21-8C9A-F0F6D4563C6F}" type="presParOf" srcId="{AB917227-79B7-4CC7-82CE-0F04367C428D}" destId="{60ED4916-EBC9-4979-AD55-F6387CE9C7C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6880B7-C5F7-4908-B376-DB0A0B2C5A1A}" type="doc">
      <dgm:prSet loTypeId="urn:microsoft.com/office/officeart/2005/8/layout/list1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472ACD48-D741-4843-B5CC-BC973F079241}">
      <dgm:prSet phldrT="[Текст]" custT="1"/>
      <dgm:spPr/>
      <dgm:t>
        <a:bodyPr/>
        <a:lstStyle/>
        <a:p>
          <a:r>
            <a:rPr lang="ru-RU" sz="2200" b="1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Сельскохозяйственные организации (СХО)</a:t>
          </a:r>
          <a:endParaRPr lang="ru-RU" sz="2200" b="1" dirty="0">
            <a:solidFill>
              <a:schemeClr val="accent4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BE5B56-9D1A-40D7-B0E1-0AA11E5014C2}" type="parTrans" cxnId="{6B9D74A1-F181-4021-B27B-9B470A70E2AA}">
      <dgm:prSet/>
      <dgm:spPr/>
      <dgm:t>
        <a:bodyPr/>
        <a:lstStyle/>
        <a:p>
          <a:endParaRPr lang="ru-RU"/>
        </a:p>
      </dgm:t>
    </dgm:pt>
    <dgm:pt modelId="{D64F20BD-035E-4DCC-A78C-F6331D7E620E}" type="sibTrans" cxnId="{6B9D74A1-F181-4021-B27B-9B470A70E2AA}">
      <dgm:prSet/>
      <dgm:spPr/>
      <dgm:t>
        <a:bodyPr/>
        <a:lstStyle/>
        <a:p>
          <a:endParaRPr lang="ru-RU"/>
        </a:p>
      </dgm:t>
    </dgm:pt>
    <dgm:pt modelId="{F1A52797-757A-4960-B451-2141BA846297}">
      <dgm:prSet phldrT="[Текст]" custT="1"/>
      <dgm:spPr/>
      <dgm:t>
        <a:bodyPr/>
        <a:lstStyle/>
        <a:p>
          <a:r>
            <a:rPr lang="ru-RU" sz="2200" b="1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Личные подсобные и другие индивидуальные хозяйства граждан </a:t>
          </a:r>
        </a:p>
      </dgm:t>
    </dgm:pt>
    <dgm:pt modelId="{EFB9A840-4037-435F-9EDA-BD575EBC3335}" type="parTrans" cxnId="{4D843E78-1D34-4A28-8FB4-AA4B6846699D}">
      <dgm:prSet/>
      <dgm:spPr/>
      <dgm:t>
        <a:bodyPr/>
        <a:lstStyle/>
        <a:p>
          <a:endParaRPr lang="ru-RU"/>
        </a:p>
      </dgm:t>
    </dgm:pt>
    <dgm:pt modelId="{41FFC101-866A-456A-BF1E-711E28231478}" type="sibTrans" cxnId="{4D843E78-1D34-4A28-8FB4-AA4B6846699D}">
      <dgm:prSet/>
      <dgm:spPr/>
      <dgm:t>
        <a:bodyPr/>
        <a:lstStyle/>
        <a:p>
          <a:endParaRPr lang="ru-RU"/>
        </a:p>
      </dgm:t>
    </dgm:pt>
    <dgm:pt modelId="{47274FF4-8C92-4496-BA3A-FD5FD70F7E58}">
      <dgm:prSet phldrT="[Текст]" custT="1"/>
      <dgm:spPr/>
      <dgm:t>
        <a:bodyPr/>
        <a:lstStyle/>
        <a:p>
          <a:r>
            <a:rPr lang="ru-RU" sz="2200" b="1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Некоммерческие товарищества</a:t>
          </a:r>
          <a:endParaRPr lang="ru-RU" sz="2200" b="1" dirty="0">
            <a:solidFill>
              <a:schemeClr val="accent4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FF4F81-1DCB-4CEA-A33A-9BE6CA428BBA}" type="parTrans" cxnId="{A867F96F-4AF0-45C7-8A77-CC6B236AAE92}">
      <dgm:prSet/>
      <dgm:spPr/>
      <dgm:t>
        <a:bodyPr/>
        <a:lstStyle/>
        <a:p>
          <a:endParaRPr lang="ru-RU"/>
        </a:p>
      </dgm:t>
    </dgm:pt>
    <dgm:pt modelId="{8A572250-BB9F-457B-8640-725155E1C5BB}" type="sibTrans" cxnId="{A867F96F-4AF0-45C7-8A77-CC6B236AAE92}">
      <dgm:prSet/>
      <dgm:spPr/>
      <dgm:t>
        <a:bodyPr/>
        <a:lstStyle/>
        <a:p>
          <a:endParaRPr lang="ru-RU"/>
        </a:p>
      </dgm:t>
    </dgm:pt>
    <dgm:pt modelId="{11E1A06B-BDD9-4C52-89ED-8C2E4C734288}">
      <dgm:prSet phldrT="[Текст]" custT="1"/>
      <dgm:spPr/>
      <dgm:t>
        <a:bodyPr/>
        <a:lstStyle/>
        <a:p>
          <a:r>
            <a:rPr lang="ru-RU" sz="2200" b="1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Крестьянские (фермерские) хозяйства и индивидуальные предприниматели </a:t>
          </a:r>
        </a:p>
        <a:p>
          <a:r>
            <a:rPr lang="ru-RU" sz="2200" b="1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(КФХ и ИП)</a:t>
          </a:r>
          <a:endParaRPr lang="ru-RU" sz="2200" b="1" dirty="0">
            <a:solidFill>
              <a:schemeClr val="accent4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FA0270-EF26-47CE-963A-D77108330690}" type="parTrans" cxnId="{8FC2ED79-83A4-4040-946E-47980709BBF9}">
      <dgm:prSet/>
      <dgm:spPr/>
      <dgm:t>
        <a:bodyPr/>
        <a:lstStyle/>
        <a:p>
          <a:endParaRPr lang="ru-RU"/>
        </a:p>
      </dgm:t>
    </dgm:pt>
    <dgm:pt modelId="{B9986C96-6FCF-40A8-8837-B6EE50BC2939}" type="sibTrans" cxnId="{8FC2ED79-83A4-4040-946E-47980709BBF9}">
      <dgm:prSet/>
      <dgm:spPr/>
      <dgm:t>
        <a:bodyPr/>
        <a:lstStyle/>
        <a:p>
          <a:endParaRPr lang="ru-RU"/>
        </a:p>
      </dgm:t>
    </dgm:pt>
    <dgm:pt modelId="{5941D1D3-6F06-4F94-A66D-9E5F6BB36CC7}" type="pres">
      <dgm:prSet presAssocID="{366880B7-C5F7-4908-B376-DB0A0B2C5A1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DB08AF-A1FF-45CC-BF5D-0B4BC220EBDE}" type="pres">
      <dgm:prSet presAssocID="{472ACD48-D741-4843-B5CC-BC973F079241}" presName="parentLin" presStyleCnt="0"/>
      <dgm:spPr/>
    </dgm:pt>
    <dgm:pt modelId="{5DB5517F-D4E1-4A58-BE3A-9049B768D49A}" type="pres">
      <dgm:prSet presAssocID="{472ACD48-D741-4843-B5CC-BC973F07924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EEA8016F-0AED-4224-B0A9-96123E852967}" type="pres">
      <dgm:prSet presAssocID="{472ACD48-D741-4843-B5CC-BC973F079241}" presName="parentText" presStyleLbl="node1" presStyleIdx="0" presStyleCnt="4" custScaleX="132269" custScaleY="398420" custLinFactY="96625" custLinFactNeighborX="-1097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5953F-278E-41E4-9F9B-73117824F9FA}" type="pres">
      <dgm:prSet presAssocID="{472ACD48-D741-4843-B5CC-BC973F079241}" presName="negativeSpace" presStyleCnt="0"/>
      <dgm:spPr/>
    </dgm:pt>
    <dgm:pt modelId="{60F31799-DD00-4A29-8836-A3998236D21A}" type="pres">
      <dgm:prSet presAssocID="{472ACD48-D741-4843-B5CC-BC973F079241}" presName="childText" presStyleLbl="conFgAcc1" presStyleIdx="0" presStyleCnt="4" custScaleY="417724">
        <dgm:presLayoutVars>
          <dgm:bulletEnabled val="1"/>
        </dgm:presLayoutVars>
      </dgm:prSet>
      <dgm:spPr/>
    </dgm:pt>
    <dgm:pt modelId="{B645AC83-AE59-4AD9-B6C1-FBB527EA90E4}" type="pres">
      <dgm:prSet presAssocID="{D64F20BD-035E-4DCC-A78C-F6331D7E620E}" presName="spaceBetweenRectangles" presStyleCnt="0"/>
      <dgm:spPr/>
    </dgm:pt>
    <dgm:pt modelId="{5616DC7B-86DA-43BA-9856-5AB79453B5C9}" type="pres">
      <dgm:prSet presAssocID="{11E1A06B-BDD9-4C52-89ED-8C2E4C734288}" presName="parentLin" presStyleCnt="0"/>
      <dgm:spPr/>
    </dgm:pt>
    <dgm:pt modelId="{F7B9DAE1-4899-422A-9995-B001DE43E5C7}" type="pres">
      <dgm:prSet presAssocID="{11E1A06B-BDD9-4C52-89ED-8C2E4C73428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949CD25-40C9-4C8E-8F14-686432D8930B}" type="pres">
      <dgm:prSet presAssocID="{11E1A06B-BDD9-4C52-89ED-8C2E4C734288}" presName="parentText" presStyleLbl="node1" presStyleIdx="1" presStyleCnt="4" custScaleX="130556" custScaleY="585978" custLinFactY="54490" custLinFactNeighborX="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E2FF57-458D-4303-95BF-1767C86E84A7}" type="pres">
      <dgm:prSet presAssocID="{11E1A06B-BDD9-4C52-89ED-8C2E4C734288}" presName="negativeSpace" presStyleCnt="0"/>
      <dgm:spPr/>
    </dgm:pt>
    <dgm:pt modelId="{74A329DC-AAC7-45EB-B9C9-514D03F3A264}" type="pres">
      <dgm:prSet presAssocID="{11E1A06B-BDD9-4C52-89ED-8C2E4C734288}" presName="childText" presStyleLbl="conFgAcc1" presStyleIdx="1" presStyleCnt="4" custScaleY="417724">
        <dgm:presLayoutVars>
          <dgm:bulletEnabled val="1"/>
        </dgm:presLayoutVars>
      </dgm:prSet>
      <dgm:spPr/>
    </dgm:pt>
    <dgm:pt modelId="{575B995D-2B22-41E5-B283-B6DC90C85518}" type="pres">
      <dgm:prSet presAssocID="{B9986C96-6FCF-40A8-8837-B6EE50BC2939}" presName="spaceBetweenRectangles" presStyleCnt="0"/>
      <dgm:spPr/>
    </dgm:pt>
    <dgm:pt modelId="{F3A9A42E-FD58-4B33-BD3C-B4B2EBB50AA4}" type="pres">
      <dgm:prSet presAssocID="{F1A52797-757A-4960-B451-2141BA846297}" presName="parentLin" presStyleCnt="0"/>
      <dgm:spPr/>
    </dgm:pt>
    <dgm:pt modelId="{4CD7133A-211D-4C1B-A511-61C39B726707}" type="pres">
      <dgm:prSet presAssocID="{F1A52797-757A-4960-B451-2141BA846297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B4673AA1-C1BF-41B6-8710-EDDBCFE8BF4C}" type="pres">
      <dgm:prSet presAssocID="{F1A52797-757A-4960-B451-2141BA846297}" presName="parentText" presStyleLbl="node1" presStyleIdx="2" presStyleCnt="4" custScaleX="130547" custScaleY="666023" custLinFactY="63692" custLinFactNeighborX="-274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20948-6035-4EBC-AFDE-EA0F5FE23976}" type="pres">
      <dgm:prSet presAssocID="{F1A52797-757A-4960-B451-2141BA846297}" presName="negativeSpace" presStyleCnt="0"/>
      <dgm:spPr/>
    </dgm:pt>
    <dgm:pt modelId="{4832363E-03D9-49EB-9596-3D0F420B58D0}" type="pres">
      <dgm:prSet presAssocID="{F1A52797-757A-4960-B451-2141BA846297}" presName="childText" presStyleLbl="conFgAcc1" presStyleIdx="2" presStyleCnt="4" custScaleY="417724">
        <dgm:presLayoutVars>
          <dgm:bulletEnabled val="1"/>
        </dgm:presLayoutVars>
      </dgm:prSet>
      <dgm:spPr/>
    </dgm:pt>
    <dgm:pt modelId="{7A758127-3F61-478B-8711-3E2DFE0658F8}" type="pres">
      <dgm:prSet presAssocID="{41FFC101-866A-456A-BF1E-711E28231478}" presName="spaceBetweenRectangles" presStyleCnt="0"/>
      <dgm:spPr/>
    </dgm:pt>
    <dgm:pt modelId="{A9A8E19A-A6C0-4B73-B73C-DE8ED48BEB61}" type="pres">
      <dgm:prSet presAssocID="{47274FF4-8C92-4496-BA3A-FD5FD70F7E58}" presName="parentLin" presStyleCnt="0"/>
      <dgm:spPr/>
    </dgm:pt>
    <dgm:pt modelId="{8263EC43-7045-4359-BCA9-CA8D926F216E}" type="pres">
      <dgm:prSet presAssocID="{47274FF4-8C92-4496-BA3A-FD5FD70F7E58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CDFC3825-B5E2-4EA0-86BB-731F09F48099}" type="pres">
      <dgm:prSet presAssocID="{47274FF4-8C92-4496-BA3A-FD5FD70F7E58}" presName="parentText" presStyleLbl="node1" presStyleIdx="3" presStyleCnt="4" custScaleX="129917" custScaleY="383061" custLinFactY="69988" custLinFactNeighborX="274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9669EA-518E-4690-A13D-9ECC38C05299}" type="pres">
      <dgm:prSet presAssocID="{47274FF4-8C92-4496-BA3A-FD5FD70F7E58}" presName="negativeSpace" presStyleCnt="0"/>
      <dgm:spPr/>
    </dgm:pt>
    <dgm:pt modelId="{D5EF63E7-DB02-4167-9369-5666D1D248AC}" type="pres">
      <dgm:prSet presAssocID="{47274FF4-8C92-4496-BA3A-FD5FD70F7E58}" presName="childText" presStyleLbl="conFgAcc1" presStyleIdx="3" presStyleCnt="4" custScaleY="414313">
        <dgm:presLayoutVars>
          <dgm:bulletEnabled val="1"/>
        </dgm:presLayoutVars>
      </dgm:prSet>
      <dgm:spPr/>
    </dgm:pt>
  </dgm:ptLst>
  <dgm:cxnLst>
    <dgm:cxn modelId="{5B34904E-EFD1-4E89-928A-F86BBDE7CD0F}" type="presOf" srcId="{472ACD48-D741-4843-B5CC-BC973F079241}" destId="{5DB5517F-D4E1-4A58-BE3A-9049B768D49A}" srcOrd="0" destOrd="0" presId="urn:microsoft.com/office/officeart/2005/8/layout/list1"/>
    <dgm:cxn modelId="{6B9D74A1-F181-4021-B27B-9B470A70E2AA}" srcId="{366880B7-C5F7-4908-B376-DB0A0B2C5A1A}" destId="{472ACD48-D741-4843-B5CC-BC973F079241}" srcOrd="0" destOrd="0" parTransId="{C0BE5B56-9D1A-40D7-B0E1-0AA11E5014C2}" sibTransId="{D64F20BD-035E-4DCC-A78C-F6331D7E620E}"/>
    <dgm:cxn modelId="{4347A169-D107-4819-864F-D7C94951F146}" type="presOf" srcId="{11E1A06B-BDD9-4C52-89ED-8C2E4C734288}" destId="{F7B9DAE1-4899-422A-9995-B001DE43E5C7}" srcOrd="0" destOrd="0" presId="urn:microsoft.com/office/officeart/2005/8/layout/list1"/>
    <dgm:cxn modelId="{8FC2ED79-83A4-4040-946E-47980709BBF9}" srcId="{366880B7-C5F7-4908-B376-DB0A0B2C5A1A}" destId="{11E1A06B-BDD9-4C52-89ED-8C2E4C734288}" srcOrd="1" destOrd="0" parTransId="{6CFA0270-EF26-47CE-963A-D77108330690}" sibTransId="{B9986C96-6FCF-40A8-8837-B6EE50BC2939}"/>
    <dgm:cxn modelId="{A867F96F-4AF0-45C7-8A77-CC6B236AAE92}" srcId="{366880B7-C5F7-4908-B376-DB0A0B2C5A1A}" destId="{47274FF4-8C92-4496-BA3A-FD5FD70F7E58}" srcOrd="3" destOrd="0" parTransId="{71FF4F81-1DCB-4CEA-A33A-9BE6CA428BBA}" sibTransId="{8A572250-BB9F-457B-8640-725155E1C5BB}"/>
    <dgm:cxn modelId="{4C47C5B5-4FD5-4BD6-8DD0-F9C1B4D8FBB6}" type="presOf" srcId="{F1A52797-757A-4960-B451-2141BA846297}" destId="{4CD7133A-211D-4C1B-A511-61C39B726707}" srcOrd="0" destOrd="0" presId="urn:microsoft.com/office/officeart/2005/8/layout/list1"/>
    <dgm:cxn modelId="{02BFDA0F-CA26-401E-8AE2-29A54311E918}" type="presOf" srcId="{472ACD48-D741-4843-B5CC-BC973F079241}" destId="{EEA8016F-0AED-4224-B0A9-96123E852967}" srcOrd="1" destOrd="0" presId="urn:microsoft.com/office/officeart/2005/8/layout/list1"/>
    <dgm:cxn modelId="{F1E9D2C7-27CB-4A4A-9416-0234CAD5B8AD}" type="presOf" srcId="{F1A52797-757A-4960-B451-2141BA846297}" destId="{B4673AA1-C1BF-41B6-8710-EDDBCFE8BF4C}" srcOrd="1" destOrd="0" presId="urn:microsoft.com/office/officeart/2005/8/layout/list1"/>
    <dgm:cxn modelId="{C1115329-1B8C-46EA-B480-CB54671690AF}" type="presOf" srcId="{47274FF4-8C92-4496-BA3A-FD5FD70F7E58}" destId="{8263EC43-7045-4359-BCA9-CA8D926F216E}" srcOrd="0" destOrd="0" presId="urn:microsoft.com/office/officeart/2005/8/layout/list1"/>
    <dgm:cxn modelId="{F4C8E5E3-178D-4D36-A4A6-C22C28C7AB3B}" type="presOf" srcId="{11E1A06B-BDD9-4C52-89ED-8C2E4C734288}" destId="{4949CD25-40C9-4C8E-8F14-686432D8930B}" srcOrd="1" destOrd="0" presId="urn:microsoft.com/office/officeart/2005/8/layout/list1"/>
    <dgm:cxn modelId="{4D843E78-1D34-4A28-8FB4-AA4B6846699D}" srcId="{366880B7-C5F7-4908-B376-DB0A0B2C5A1A}" destId="{F1A52797-757A-4960-B451-2141BA846297}" srcOrd="2" destOrd="0" parTransId="{EFB9A840-4037-435F-9EDA-BD575EBC3335}" sibTransId="{41FFC101-866A-456A-BF1E-711E28231478}"/>
    <dgm:cxn modelId="{30AA19E0-B2A2-484D-A446-987852B272BC}" type="presOf" srcId="{47274FF4-8C92-4496-BA3A-FD5FD70F7E58}" destId="{CDFC3825-B5E2-4EA0-86BB-731F09F48099}" srcOrd="1" destOrd="0" presId="urn:microsoft.com/office/officeart/2005/8/layout/list1"/>
    <dgm:cxn modelId="{62014767-9575-40CC-BEDE-39AB068B37C1}" type="presOf" srcId="{366880B7-C5F7-4908-B376-DB0A0B2C5A1A}" destId="{5941D1D3-6F06-4F94-A66D-9E5F6BB36CC7}" srcOrd="0" destOrd="0" presId="urn:microsoft.com/office/officeart/2005/8/layout/list1"/>
    <dgm:cxn modelId="{4798AD85-F4EF-42F8-8716-58AFC0FA05EF}" type="presParOf" srcId="{5941D1D3-6F06-4F94-A66D-9E5F6BB36CC7}" destId="{D8DB08AF-A1FF-45CC-BF5D-0B4BC220EBDE}" srcOrd="0" destOrd="0" presId="urn:microsoft.com/office/officeart/2005/8/layout/list1"/>
    <dgm:cxn modelId="{34B941FE-670F-47A4-B61D-4A10716C4988}" type="presParOf" srcId="{D8DB08AF-A1FF-45CC-BF5D-0B4BC220EBDE}" destId="{5DB5517F-D4E1-4A58-BE3A-9049B768D49A}" srcOrd="0" destOrd="0" presId="urn:microsoft.com/office/officeart/2005/8/layout/list1"/>
    <dgm:cxn modelId="{A73BC5B9-4813-4812-9096-31EA2C2E6674}" type="presParOf" srcId="{D8DB08AF-A1FF-45CC-BF5D-0B4BC220EBDE}" destId="{EEA8016F-0AED-4224-B0A9-96123E852967}" srcOrd="1" destOrd="0" presId="urn:microsoft.com/office/officeart/2005/8/layout/list1"/>
    <dgm:cxn modelId="{01549FF7-A3F3-4697-BCF2-E71373A6CE0C}" type="presParOf" srcId="{5941D1D3-6F06-4F94-A66D-9E5F6BB36CC7}" destId="{0E95953F-278E-41E4-9F9B-73117824F9FA}" srcOrd="1" destOrd="0" presId="urn:microsoft.com/office/officeart/2005/8/layout/list1"/>
    <dgm:cxn modelId="{155E1CA5-3A2F-421D-B23B-434B54433BF1}" type="presParOf" srcId="{5941D1D3-6F06-4F94-A66D-9E5F6BB36CC7}" destId="{60F31799-DD00-4A29-8836-A3998236D21A}" srcOrd="2" destOrd="0" presId="urn:microsoft.com/office/officeart/2005/8/layout/list1"/>
    <dgm:cxn modelId="{BD56FF89-D090-4A89-B00C-25FB15C4A608}" type="presParOf" srcId="{5941D1D3-6F06-4F94-A66D-9E5F6BB36CC7}" destId="{B645AC83-AE59-4AD9-B6C1-FBB527EA90E4}" srcOrd="3" destOrd="0" presId="urn:microsoft.com/office/officeart/2005/8/layout/list1"/>
    <dgm:cxn modelId="{81B89331-527C-4A67-83DB-82E86A4FC620}" type="presParOf" srcId="{5941D1D3-6F06-4F94-A66D-9E5F6BB36CC7}" destId="{5616DC7B-86DA-43BA-9856-5AB79453B5C9}" srcOrd="4" destOrd="0" presId="urn:microsoft.com/office/officeart/2005/8/layout/list1"/>
    <dgm:cxn modelId="{DA0CDA0A-7DC5-4BA0-86C8-D774A15413A4}" type="presParOf" srcId="{5616DC7B-86DA-43BA-9856-5AB79453B5C9}" destId="{F7B9DAE1-4899-422A-9995-B001DE43E5C7}" srcOrd="0" destOrd="0" presId="urn:microsoft.com/office/officeart/2005/8/layout/list1"/>
    <dgm:cxn modelId="{82DED93E-E087-4056-BA7E-DA9A21E6862C}" type="presParOf" srcId="{5616DC7B-86DA-43BA-9856-5AB79453B5C9}" destId="{4949CD25-40C9-4C8E-8F14-686432D8930B}" srcOrd="1" destOrd="0" presId="urn:microsoft.com/office/officeart/2005/8/layout/list1"/>
    <dgm:cxn modelId="{A7A45413-6167-42DF-9433-0DE4BB474EA2}" type="presParOf" srcId="{5941D1D3-6F06-4F94-A66D-9E5F6BB36CC7}" destId="{43E2FF57-458D-4303-95BF-1767C86E84A7}" srcOrd="5" destOrd="0" presId="urn:microsoft.com/office/officeart/2005/8/layout/list1"/>
    <dgm:cxn modelId="{F26594A9-4205-4A72-917A-922A3BCECE1A}" type="presParOf" srcId="{5941D1D3-6F06-4F94-A66D-9E5F6BB36CC7}" destId="{74A329DC-AAC7-45EB-B9C9-514D03F3A264}" srcOrd="6" destOrd="0" presId="urn:microsoft.com/office/officeart/2005/8/layout/list1"/>
    <dgm:cxn modelId="{65C541CF-8E0E-4C36-922A-CF682DA9C316}" type="presParOf" srcId="{5941D1D3-6F06-4F94-A66D-9E5F6BB36CC7}" destId="{575B995D-2B22-41E5-B283-B6DC90C85518}" srcOrd="7" destOrd="0" presId="urn:microsoft.com/office/officeart/2005/8/layout/list1"/>
    <dgm:cxn modelId="{A2EB87E4-1421-455A-8360-7FA1B3A46205}" type="presParOf" srcId="{5941D1D3-6F06-4F94-A66D-9E5F6BB36CC7}" destId="{F3A9A42E-FD58-4B33-BD3C-B4B2EBB50AA4}" srcOrd="8" destOrd="0" presId="urn:microsoft.com/office/officeart/2005/8/layout/list1"/>
    <dgm:cxn modelId="{56A6AB15-884E-42A6-8B7B-64249807D6AE}" type="presParOf" srcId="{F3A9A42E-FD58-4B33-BD3C-B4B2EBB50AA4}" destId="{4CD7133A-211D-4C1B-A511-61C39B726707}" srcOrd="0" destOrd="0" presId="urn:microsoft.com/office/officeart/2005/8/layout/list1"/>
    <dgm:cxn modelId="{2C4F1869-2315-4276-9E7D-608292C7F7DC}" type="presParOf" srcId="{F3A9A42E-FD58-4B33-BD3C-B4B2EBB50AA4}" destId="{B4673AA1-C1BF-41B6-8710-EDDBCFE8BF4C}" srcOrd="1" destOrd="0" presId="urn:microsoft.com/office/officeart/2005/8/layout/list1"/>
    <dgm:cxn modelId="{BBFAFD0E-89E4-4AC3-B75E-5581F516FD8B}" type="presParOf" srcId="{5941D1D3-6F06-4F94-A66D-9E5F6BB36CC7}" destId="{F6E20948-6035-4EBC-AFDE-EA0F5FE23976}" srcOrd="9" destOrd="0" presId="urn:microsoft.com/office/officeart/2005/8/layout/list1"/>
    <dgm:cxn modelId="{1849A754-06A4-4ED8-9606-1A7D0DF67E2C}" type="presParOf" srcId="{5941D1D3-6F06-4F94-A66D-9E5F6BB36CC7}" destId="{4832363E-03D9-49EB-9596-3D0F420B58D0}" srcOrd="10" destOrd="0" presId="urn:microsoft.com/office/officeart/2005/8/layout/list1"/>
    <dgm:cxn modelId="{92F7FDAA-778F-435C-96D1-81AE884B8B0A}" type="presParOf" srcId="{5941D1D3-6F06-4F94-A66D-9E5F6BB36CC7}" destId="{7A758127-3F61-478B-8711-3E2DFE0658F8}" srcOrd="11" destOrd="0" presId="urn:microsoft.com/office/officeart/2005/8/layout/list1"/>
    <dgm:cxn modelId="{F4489A3F-D247-49C9-9249-E6CEA92FAE53}" type="presParOf" srcId="{5941D1D3-6F06-4F94-A66D-9E5F6BB36CC7}" destId="{A9A8E19A-A6C0-4B73-B73C-DE8ED48BEB61}" srcOrd="12" destOrd="0" presId="urn:microsoft.com/office/officeart/2005/8/layout/list1"/>
    <dgm:cxn modelId="{4E4D4655-5D04-4043-BCC9-56104A78E43D}" type="presParOf" srcId="{A9A8E19A-A6C0-4B73-B73C-DE8ED48BEB61}" destId="{8263EC43-7045-4359-BCA9-CA8D926F216E}" srcOrd="0" destOrd="0" presId="urn:microsoft.com/office/officeart/2005/8/layout/list1"/>
    <dgm:cxn modelId="{C4066DB9-191B-4650-95C7-E291FFDFEB6E}" type="presParOf" srcId="{A9A8E19A-A6C0-4B73-B73C-DE8ED48BEB61}" destId="{CDFC3825-B5E2-4EA0-86BB-731F09F48099}" srcOrd="1" destOrd="0" presId="urn:microsoft.com/office/officeart/2005/8/layout/list1"/>
    <dgm:cxn modelId="{C5D0A646-DCA0-40A2-8E53-AC414DD548DA}" type="presParOf" srcId="{5941D1D3-6F06-4F94-A66D-9E5F6BB36CC7}" destId="{E49669EA-518E-4690-A13D-9ECC38C05299}" srcOrd="13" destOrd="0" presId="urn:microsoft.com/office/officeart/2005/8/layout/list1"/>
    <dgm:cxn modelId="{894F2FB9-8110-4F03-824F-30B8FCDBF797}" type="presParOf" srcId="{5941D1D3-6F06-4F94-A66D-9E5F6BB36CC7}" destId="{D5EF63E7-DB02-4167-9369-5666D1D248A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08A10-0983-44F3-BFC6-29764B9A0603}">
      <dsp:nvSpPr>
        <dsp:cNvPr id="0" name=""/>
        <dsp:cNvSpPr/>
      </dsp:nvSpPr>
      <dsp:spPr>
        <a:xfrm>
          <a:off x="0" y="345776"/>
          <a:ext cx="5312241" cy="3480975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6">
                <a:alpha val="90000"/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solidFill>
            <a:schemeClr val="accent6">
              <a:lumMod val="75000"/>
            </a:schemeClr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В среднем на каждую их 422-х организаций региона приходится  более 1485 га</a:t>
          </a:r>
          <a:r>
            <a:rPr lang="ru-RU" sz="2600" kern="1200" dirty="0" smtClean="0"/>
            <a:t> </a:t>
          </a:r>
          <a:r>
            <a:rPr lang="ru-RU" sz="2600" b="1" kern="1200" dirty="0" smtClean="0"/>
            <a:t>земель,</a:t>
          </a:r>
          <a:r>
            <a:rPr lang="ru-RU" sz="2600" kern="1200" dirty="0" smtClean="0"/>
            <a:t> </a:t>
          </a:r>
          <a:br>
            <a:rPr lang="ru-RU" sz="2600" kern="1200" dirty="0" smtClean="0"/>
          </a:br>
          <a:r>
            <a:rPr lang="ru-RU" sz="2400" kern="1200" dirty="0" smtClean="0"/>
            <a:t>что  в четыре раза меньше общероссийского показателя (6018 га),  и почти в 1,5 раза меньше чем в ЦФО (около 2155 га – в округе у нас </a:t>
          </a:r>
          <a:r>
            <a:rPr lang="ru-RU" sz="2400" b="1" kern="1200" dirty="0" smtClean="0"/>
            <a:t>11-й  результат</a:t>
          </a:r>
          <a:r>
            <a:rPr lang="ru-RU" sz="2400" kern="1200" dirty="0" smtClean="0"/>
            <a:t>). </a:t>
          </a:r>
          <a:endParaRPr lang="ru-RU" sz="2400" kern="1200" dirty="0"/>
        </a:p>
      </dsp:txBody>
      <dsp:txXfrm>
        <a:off x="169927" y="515703"/>
        <a:ext cx="4972387" cy="3141121"/>
      </dsp:txXfrm>
    </dsp:sp>
    <dsp:sp modelId="{D0C56A08-4060-428E-B769-240C3B37C467}">
      <dsp:nvSpPr>
        <dsp:cNvPr id="0" name=""/>
        <dsp:cNvSpPr/>
      </dsp:nvSpPr>
      <dsp:spPr>
        <a:xfrm>
          <a:off x="619" y="4245716"/>
          <a:ext cx="8271360" cy="1911766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tint val="30000"/>
                <a:satMod val="250000"/>
              </a:schemeClr>
            </a:gs>
            <a:gs pos="72000">
              <a:schemeClr val="accent6">
                <a:alpha val="90000"/>
                <a:hueOff val="0"/>
                <a:satOff val="0"/>
                <a:lumOff val="0"/>
                <a:alphaOff val="-40000"/>
                <a:tint val="75000"/>
                <a:satMod val="21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tint val="85000"/>
                <a:satMod val="210000"/>
              </a:schemeClr>
            </a:gs>
          </a:gsLst>
          <a:lin ang="5400000" scaled="1"/>
        </a:gradFill>
        <a:ln>
          <a:solidFill>
            <a:schemeClr val="accent6">
              <a:lumMod val="75000"/>
            </a:schemeClr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/>
            <a:t>В 2006 г. этот показатель был выше в два раза – 2894 га.</a:t>
          </a:r>
          <a:r>
            <a:rPr lang="ru-RU" sz="3000" kern="1200" dirty="0" smtClean="0"/>
            <a:t> Такая тенденция образовалась за счет ликвидации крупных предприятий. </a:t>
          </a:r>
          <a:endParaRPr lang="ru-RU" sz="3000" kern="1200" dirty="0"/>
        </a:p>
      </dsp:txBody>
      <dsp:txXfrm>
        <a:off x="93944" y="4339041"/>
        <a:ext cx="8084710" cy="17251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A6D0B7-59AB-4E28-8664-A41BD0A60043}">
      <dsp:nvSpPr>
        <dsp:cNvPr id="0" name=""/>
        <dsp:cNvSpPr/>
      </dsp:nvSpPr>
      <dsp:spPr>
        <a:xfrm>
          <a:off x="539237" y="0"/>
          <a:ext cx="7276098" cy="6480720"/>
        </a:xfrm>
        <a:prstGeom prst="triangle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F42135-0A8E-45F5-B3FE-6F9B336CE4B7}">
      <dsp:nvSpPr>
        <dsp:cNvPr id="0" name=""/>
        <dsp:cNvSpPr/>
      </dsp:nvSpPr>
      <dsp:spPr>
        <a:xfrm>
          <a:off x="4177286" y="651552"/>
          <a:ext cx="4212468" cy="1534107"/>
        </a:xfrm>
        <a:prstGeom prst="round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Трехкратное увеличение земельных угодий продемонстрировали</a:t>
          </a:r>
          <a:r>
            <a:rPr lang="ru-RU" sz="1600" kern="1200" dirty="0" smtClean="0"/>
            <a:t> </a:t>
          </a:r>
          <a:r>
            <a:rPr lang="ru-RU" sz="1600" b="1" kern="1200" dirty="0" smtClean="0"/>
            <a:t>крестьянские (фермерские) хозяйства области, подтвердив</a:t>
          </a:r>
          <a:r>
            <a:rPr lang="ru-RU" sz="1600" kern="1200" dirty="0" smtClean="0"/>
            <a:t> </a:t>
          </a:r>
          <a:r>
            <a:rPr lang="ru-RU" sz="1600" b="1" kern="1200" dirty="0" smtClean="0"/>
            <a:t>общероссийский тренд роста земельного фонда у малых форм предпринимательства</a:t>
          </a:r>
          <a:r>
            <a:rPr lang="ru-RU" sz="1600" kern="1200" dirty="0" smtClean="0"/>
            <a:t>. </a:t>
          </a:r>
          <a:endParaRPr lang="ru-RU" sz="1600" kern="1200" dirty="0"/>
        </a:p>
      </dsp:txBody>
      <dsp:txXfrm>
        <a:off x="4252175" y="726441"/>
        <a:ext cx="4062690" cy="1384329"/>
      </dsp:txXfrm>
    </dsp:sp>
    <dsp:sp modelId="{035EE376-814F-4E35-ABD7-ED996A90C6C4}">
      <dsp:nvSpPr>
        <dsp:cNvPr id="0" name=""/>
        <dsp:cNvSpPr/>
      </dsp:nvSpPr>
      <dsp:spPr>
        <a:xfrm>
          <a:off x="4177286" y="2377424"/>
          <a:ext cx="4212468" cy="1534107"/>
        </a:xfrm>
        <a:prstGeom prst="round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Если в 2006г. у одного владимирского  фермера  земельные угодья  были на уровне 12 га, то сейчас -  более </a:t>
          </a:r>
          <a:r>
            <a:rPr lang="ru-RU" sz="1600" b="1" kern="1200" dirty="0" smtClean="0"/>
            <a:t>35 га </a:t>
          </a:r>
          <a:r>
            <a:rPr lang="ru-RU" sz="1600" kern="1200" dirty="0" smtClean="0"/>
            <a:t>(по ЦФО-  более 171 га, у Владимирской области 14  результат; по России -  почти 269 га - 73 позиция). </a:t>
          </a:r>
          <a:endParaRPr lang="ru-RU" sz="1600" kern="1200" dirty="0"/>
        </a:p>
      </dsp:txBody>
      <dsp:txXfrm>
        <a:off x="4252175" y="2452313"/>
        <a:ext cx="4062690" cy="1384329"/>
      </dsp:txXfrm>
    </dsp:sp>
    <dsp:sp modelId="{7E335F2A-948D-40B9-B7F3-177C33D42278}">
      <dsp:nvSpPr>
        <dsp:cNvPr id="0" name=""/>
        <dsp:cNvSpPr/>
      </dsp:nvSpPr>
      <dsp:spPr>
        <a:xfrm>
          <a:off x="4177286" y="4103295"/>
          <a:ext cx="4212468" cy="1534107"/>
        </a:xfrm>
        <a:prstGeom prst="round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Аналогичная тенденция и у </a:t>
          </a:r>
          <a:r>
            <a:rPr lang="ru-RU" sz="1600" b="1" kern="1200" dirty="0" smtClean="0"/>
            <a:t>индивидуальных предпринимателей.</a:t>
          </a:r>
          <a:r>
            <a:rPr lang="ru-RU" sz="1600" kern="1200" dirty="0" smtClean="0"/>
            <a:t>  В 2006г. у среднего владимирского  предпринимателя  было земли  -  18 га, а в 2016г. -  </a:t>
          </a:r>
          <a:r>
            <a:rPr lang="ru-RU" sz="1600" b="1" kern="1200" dirty="0" smtClean="0"/>
            <a:t>43,4 га, рост  в 2,4 раза </a:t>
          </a:r>
          <a:r>
            <a:rPr lang="ru-RU" sz="1600" kern="1200" dirty="0" smtClean="0"/>
            <a:t>(по ЦФО 94,1 га - у нас 13 результат; по России 140 га - 60  позиция).</a:t>
          </a:r>
          <a:endParaRPr lang="ru-RU" sz="1600" kern="1200" dirty="0"/>
        </a:p>
      </dsp:txBody>
      <dsp:txXfrm>
        <a:off x="4252175" y="4178184"/>
        <a:ext cx="4062690" cy="13843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E9708A-8522-45BC-ACC9-4AFBF6C1E05C}">
      <dsp:nvSpPr>
        <dsp:cNvPr id="0" name=""/>
        <dsp:cNvSpPr/>
      </dsp:nvSpPr>
      <dsp:spPr>
        <a:xfrm>
          <a:off x="1004681" y="1584189"/>
          <a:ext cx="3363798" cy="3377524"/>
        </a:xfrm>
        <a:prstGeom prst="ellipse">
          <a:avLst/>
        </a:prstGeom>
        <a:solidFill>
          <a:srgbClr val="CC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Количество заброшенных участков </a:t>
          </a:r>
          <a:endParaRPr lang="ru-RU" sz="2800" b="1" kern="1200" dirty="0"/>
        </a:p>
      </dsp:txBody>
      <dsp:txXfrm>
        <a:off x="1497298" y="2078816"/>
        <a:ext cx="2378564" cy="2388270"/>
      </dsp:txXfrm>
    </dsp:sp>
    <dsp:sp modelId="{239A84F4-58F2-4D09-8855-A08DBFD61550}">
      <dsp:nvSpPr>
        <dsp:cNvPr id="0" name=""/>
        <dsp:cNvSpPr/>
      </dsp:nvSpPr>
      <dsp:spPr>
        <a:xfrm>
          <a:off x="56921" y="33631"/>
          <a:ext cx="5496312" cy="6413456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86CC06-24CB-4188-8486-50299D538BE5}">
      <dsp:nvSpPr>
        <dsp:cNvPr id="0" name=""/>
        <dsp:cNvSpPr/>
      </dsp:nvSpPr>
      <dsp:spPr>
        <a:xfrm>
          <a:off x="4455745" y="1080125"/>
          <a:ext cx="1634999" cy="163543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FC20C5-8683-4B37-B498-E47E42A5FF64}">
      <dsp:nvSpPr>
        <dsp:cNvPr id="0" name=""/>
        <dsp:cNvSpPr/>
      </dsp:nvSpPr>
      <dsp:spPr>
        <a:xfrm>
          <a:off x="6147438" y="742374"/>
          <a:ext cx="2551446" cy="2065940"/>
        </a:xfrm>
        <a:prstGeom prst="rect">
          <a:avLst/>
        </a:prstGeom>
        <a:noFill/>
        <a:ln w="12700">
          <a:solidFill>
            <a:srgbClr val="CC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2200" kern="1200" dirty="0" smtClean="0">
              <a:latin typeface="Arial" pitchFamily="34" charset="0"/>
              <a:cs typeface="Arial" pitchFamily="34" charset="0"/>
            </a:rPr>
            <a:t>В хозяйствах населения составило </a:t>
          </a:r>
          <a:r>
            <a:rPr lang="ru-RU" sz="24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20%</a:t>
          </a:r>
          <a:br>
            <a:rPr lang="ru-RU" sz="24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</a:br>
          <a:r>
            <a:rPr lang="ru-RU" sz="22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200" kern="1200" dirty="0" smtClean="0">
              <a:latin typeface="Arial" pitchFamily="34" charset="0"/>
              <a:cs typeface="Arial" pitchFamily="34" charset="0"/>
            </a:rPr>
            <a:t>от обследуемых личных подсобных хозяйств </a:t>
          </a:r>
          <a:endParaRPr lang="ru-RU" sz="2200" kern="1200" dirty="0">
            <a:latin typeface="Arial" pitchFamily="34" charset="0"/>
            <a:cs typeface="Arial" pitchFamily="34" charset="0"/>
          </a:endParaRPr>
        </a:p>
      </dsp:txBody>
      <dsp:txXfrm>
        <a:off x="6147438" y="742374"/>
        <a:ext cx="2551446" cy="2065940"/>
      </dsp:txXfrm>
    </dsp:sp>
    <dsp:sp modelId="{393DD294-2406-4D06-9DD7-98A4137A2145}">
      <dsp:nvSpPr>
        <dsp:cNvPr id="0" name=""/>
        <dsp:cNvSpPr/>
      </dsp:nvSpPr>
      <dsp:spPr>
        <a:xfrm>
          <a:off x="4527759" y="3528385"/>
          <a:ext cx="1650776" cy="163543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DF6399-155C-4300-B91F-12D01139A9CC}">
      <dsp:nvSpPr>
        <dsp:cNvPr id="0" name=""/>
        <dsp:cNvSpPr/>
      </dsp:nvSpPr>
      <dsp:spPr>
        <a:xfrm>
          <a:off x="6183440" y="3289661"/>
          <a:ext cx="2616621" cy="2326966"/>
        </a:xfrm>
        <a:prstGeom prst="rect">
          <a:avLst/>
        </a:prstGeom>
        <a:noFill/>
        <a:ln w="12700">
          <a:solidFill>
            <a:srgbClr val="CC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2400" kern="1200" dirty="0" smtClean="0">
              <a:latin typeface="Arial" pitchFamily="34" charset="0"/>
              <a:cs typeface="Arial" pitchFamily="34" charset="0"/>
            </a:rPr>
            <a:t>В садоводческих, дачных и огороднических объединениях граждан - </a:t>
          </a:r>
          <a:r>
            <a:rPr lang="ru-RU" sz="32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26%.</a:t>
          </a:r>
          <a:endParaRPr lang="ru-RU" sz="3200" b="1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>
        <a:off x="6183440" y="3289661"/>
        <a:ext cx="2616621" cy="23269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68199-FA30-42EC-9D20-223411C60A07}">
      <dsp:nvSpPr>
        <dsp:cNvPr id="0" name=""/>
        <dsp:cNvSpPr/>
      </dsp:nvSpPr>
      <dsp:spPr>
        <a:xfrm rot="5400000">
          <a:off x="4778050" y="-2695526"/>
          <a:ext cx="1143964" cy="6725838"/>
        </a:xfrm>
        <a:prstGeom prst="roundRect">
          <a:avLst/>
        </a:prstGeom>
        <a:solidFill>
          <a:schemeClr val="accent4">
            <a:lumMod val="20000"/>
            <a:lumOff val="80000"/>
            <a:alpha val="89804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200" b="1" kern="1200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получение официальной статистической информации о произошедших структурных изменениях в сельском хозяйстве.</a:t>
          </a:r>
          <a:endParaRPr lang="ru-RU" sz="2000" b="1" kern="1200" dirty="0">
            <a:solidFill>
              <a:srgbClr val="26357D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200" kern="1200" dirty="0"/>
        </a:p>
      </dsp:txBody>
      <dsp:txXfrm rot="-5400000">
        <a:off x="2042957" y="151255"/>
        <a:ext cx="6614150" cy="1032276"/>
      </dsp:txXfrm>
    </dsp:sp>
    <dsp:sp modelId="{2A7C6AA7-4AEA-4499-902B-EA5BFBE11320}">
      <dsp:nvSpPr>
        <dsp:cNvPr id="0" name=""/>
        <dsp:cNvSpPr/>
      </dsp:nvSpPr>
      <dsp:spPr>
        <a:xfrm>
          <a:off x="15" y="254"/>
          <a:ext cx="1987097" cy="1334275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</a:t>
          </a:r>
          <a:r>
            <a:rPr lang="ru-RU" sz="3600" b="1" kern="1200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>
        <a:off x="65149" y="65388"/>
        <a:ext cx="1856829" cy="1204007"/>
      </dsp:txXfrm>
    </dsp:sp>
    <dsp:sp modelId="{9203A078-81C5-44C0-A21E-950C21F2A3B8}">
      <dsp:nvSpPr>
        <dsp:cNvPr id="0" name=""/>
        <dsp:cNvSpPr/>
      </dsp:nvSpPr>
      <dsp:spPr>
        <a:xfrm rot="5400000">
          <a:off x="4544488" y="-1112115"/>
          <a:ext cx="1629171" cy="6707787"/>
        </a:xfrm>
        <a:prstGeom prst="round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tint val="40000"/>
              <a:alpha val="90000"/>
              <a:hueOff val="-451163"/>
              <a:satOff val="8331"/>
              <a:lumOff val="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получение сведений по категориям сельхозпроизводителей, которые в </a:t>
          </a:r>
          <a:r>
            <a:rPr lang="ru-RU" sz="2000" b="1" kern="1200" dirty="0" err="1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межпереписной</a:t>
          </a:r>
          <a:r>
            <a:rPr lang="ru-RU" sz="2000" b="1" kern="1200" dirty="0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 период наблюдаются выборочно или не обследуются (</a:t>
          </a:r>
          <a:r>
            <a:rPr lang="ru-RU" sz="2000" b="1" kern="1200" dirty="0" err="1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микропредприятия</a:t>
          </a:r>
          <a:r>
            <a:rPr lang="ru-RU" sz="2000" b="1" kern="1200" dirty="0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, КФХ, ЛПХ, СНТ).</a:t>
          </a:r>
          <a:endParaRPr lang="ru-RU" sz="2000" b="1" kern="1200" dirty="0">
            <a:solidFill>
              <a:srgbClr val="26357D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084710" y="1506723"/>
        <a:ext cx="6548727" cy="1470111"/>
      </dsp:txXfrm>
    </dsp:sp>
    <dsp:sp modelId="{E47A07C5-5135-4C00-A0C6-FE790CF839A1}">
      <dsp:nvSpPr>
        <dsp:cNvPr id="0" name=""/>
        <dsp:cNvSpPr/>
      </dsp:nvSpPr>
      <dsp:spPr>
        <a:xfrm>
          <a:off x="26680" y="1536896"/>
          <a:ext cx="2004249" cy="1334275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</a:t>
          </a:r>
          <a:r>
            <a:rPr lang="ru-RU" sz="3600" b="1" kern="1200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>
        <a:off x="91814" y="1602030"/>
        <a:ext cx="1873981" cy="1204007"/>
      </dsp:txXfrm>
    </dsp:sp>
    <dsp:sp modelId="{525985E9-FD47-4132-B0E1-2765A1E20566}">
      <dsp:nvSpPr>
        <dsp:cNvPr id="0" name=""/>
        <dsp:cNvSpPr/>
      </dsp:nvSpPr>
      <dsp:spPr>
        <a:xfrm rot="5400000">
          <a:off x="4679163" y="488170"/>
          <a:ext cx="1333463" cy="6734144"/>
        </a:xfrm>
        <a:prstGeom prst="round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tint val="40000"/>
              <a:alpha val="90000"/>
              <a:hueOff val="-902327"/>
              <a:satOff val="16663"/>
              <a:lumOff val="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актуализация перечня сельскохозяйственных производителей для повышения качества данных текущего статистического наблюдения в </a:t>
          </a:r>
          <a:r>
            <a:rPr lang="ru-RU" sz="2000" b="1" kern="1200" dirty="0" err="1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межпереписной</a:t>
          </a:r>
          <a:r>
            <a:rPr lang="ru-RU" sz="2000" b="1" kern="1200" dirty="0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 период.</a:t>
          </a:r>
          <a:endParaRPr lang="ru-RU" sz="2000" b="1" kern="1200" dirty="0">
            <a:solidFill>
              <a:srgbClr val="26357D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043917" y="3253604"/>
        <a:ext cx="6603956" cy="1203275"/>
      </dsp:txXfrm>
    </dsp:sp>
    <dsp:sp modelId="{A9EADB97-4CD3-41A8-B54C-268709365F23}">
      <dsp:nvSpPr>
        <dsp:cNvPr id="0" name=""/>
        <dsp:cNvSpPr/>
      </dsp:nvSpPr>
      <dsp:spPr>
        <a:xfrm>
          <a:off x="15" y="3097128"/>
          <a:ext cx="1977845" cy="1334275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</a:t>
          </a:r>
          <a:r>
            <a:rPr lang="ru-RU" sz="3600" b="1" kern="1200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>
        <a:off x="65149" y="3162262"/>
        <a:ext cx="1847577" cy="1204007"/>
      </dsp:txXfrm>
    </dsp:sp>
    <dsp:sp modelId="{60ED4916-EBC9-4979-AD55-F6387CE9C7C6}">
      <dsp:nvSpPr>
        <dsp:cNvPr id="0" name=""/>
        <dsp:cNvSpPr/>
      </dsp:nvSpPr>
      <dsp:spPr>
        <a:xfrm rot="5400000">
          <a:off x="4856652" y="1811361"/>
          <a:ext cx="998272" cy="6707787"/>
        </a:xfrm>
        <a:prstGeom prst="round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tint val="40000"/>
              <a:alpha val="90000"/>
              <a:hueOff val="-1353490"/>
              <a:satOff val="24994"/>
              <a:lumOff val="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26357D"/>
              </a:solidFill>
              <a:latin typeface="Arial" panose="020B0604020202020204" pitchFamily="34" charset="0"/>
              <a:cs typeface="Arial" panose="020B0604020202020204" pitchFamily="34" charset="0"/>
            </a:rPr>
            <a:t>прогноз развития сельского хозяйства</a:t>
          </a:r>
          <a:r>
            <a:rPr lang="ru-RU" sz="14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b="1" kern="1200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200" b="1" kern="1200" dirty="0">
            <a:solidFill>
              <a:srgbClr val="26357D"/>
            </a:solidFill>
          </a:endParaRPr>
        </a:p>
      </dsp:txBody>
      <dsp:txXfrm rot="-5400000">
        <a:off x="2050627" y="4714850"/>
        <a:ext cx="6610323" cy="900808"/>
      </dsp:txXfrm>
    </dsp:sp>
    <dsp:sp modelId="{6C870FD4-24B2-4498-95F0-5AB0608953DB}">
      <dsp:nvSpPr>
        <dsp:cNvPr id="0" name=""/>
        <dsp:cNvSpPr/>
      </dsp:nvSpPr>
      <dsp:spPr>
        <a:xfrm>
          <a:off x="15" y="4498117"/>
          <a:ext cx="2001879" cy="1334275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</a:t>
          </a:r>
          <a:r>
            <a:rPr lang="ru-RU" sz="3600" b="1" kern="1200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sp:txBody>
      <dsp:txXfrm>
        <a:off x="65149" y="4563251"/>
        <a:ext cx="1871611" cy="12040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F31799-DD00-4A29-8836-A3998236D21A}">
      <dsp:nvSpPr>
        <dsp:cNvPr id="0" name=""/>
        <dsp:cNvSpPr/>
      </dsp:nvSpPr>
      <dsp:spPr>
        <a:xfrm>
          <a:off x="0" y="1018850"/>
          <a:ext cx="7416824" cy="631598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8016F-0AED-4224-B0A9-96123E852967}">
      <dsp:nvSpPr>
        <dsp:cNvPr id="0" name=""/>
        <dsp:cNvSpPr/>
      </dsp:nvSpPr>
      <dsp:spPr>
        <a:xfrm>
          <a:off x="329804" y="749991"/>
          <a:ext cx="6860405" cy="70568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Сельскохозяйственные организации (СХО)</a:t>
          </a:r>
          <a:endParaRPr lang="ru-RU" sz="2200" b="1" kern="1200" dirty="0">
            <a:solidFill>
              <a:schemeClr val="accent4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4253" y="784440"/>
        <a:ext cx="6791507" cy="636783"/>
      </dsp:txXfrm>
    </dsp:sp>
    <dsp:sp modelId="{74A329DC-AAC7-45EB-B9C9-514D03F3A264}">
      <dsp:nvSpPr>
        <dsp:cNvPr id="0" name=""/>
        <dsp:cNvSpPr/>
      </dsp:nvSpPr>
      <dsp:spPr>
        <a:xfrm>
          <a:off x="0" y="2632173"/>
          <a:ext cx="7416824" cy="631598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9CD25-40C9-4C8E-8F14-686432D8930B}">
      <dsp:nvSpPr>
        <dsp:cNvPr id="0" name=""/>
        <dsp:cNvSpPr/>
      </dsp:nvSpPr>
      <dsp:spPr>
        <a:xfrm>
          <a:off x="370479" y="1956482"/>
          <a:ext cx="6771556" cy="103788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Крестьянские (фермерские) хозяйства и индивидуальные предприниматели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(КФХ и ИП)</a:t>
          </a:r>
          <a:endParaRPr lang="ru-RU" sz="2200" b="1" kern="1200" dirty="0">
            <a:solidFill>
              <a:schemeClr val="accent4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1144" y="2007147"/>
        <a:ext cx="6670226" cy="936554"/>
      </dsp:txXfrm>
    </dsp:sp>
    <dsp:sp modelId="{4832363E-03D9-49EB-9596-3D0F420B58D0}">
      <dsp:nvSpPr>
        <dsp:cNvPr id="0" name=""/>
        <dsp:cNvSpPr/>
      </dsp:nvSpPr>
      <dsp:spPr>
        <a:xfrm>
          <a:off x="0" y="4387272"/>
          <a:ext cx="7416824" cy="631598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73AA1-C1BF-41B6-8710-EDDBCFE8BF4C}">
      <dsp:nvSpPr>
        <dsp:cNvPr id="0" name=""/>
        <dsp:cNvSpPr/>
      </dsp:nvSpPr>
      <dsp:spPr>
        <a:xfrm>
          <a:off x="360309" y="3586103"/>
          <a:ext cx="6771090" cy="11796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Личные подсобные и другие индивидуальные хозяйства граждан </a:t>
          </a:r>
        </a:p>
      </dsp:txBody>
      <dsp:txXfrm>
        <a:off x="417895" y="3643689"/>
        <a:ext cx="6655918" cy="1064487"/>
      </dsp:txXfrm>
    </dsp:sp>
    <dsp:sp modelId="{D5EF63E7-DB02-4167-9369-5666D1D248AC}">
      <dsp:nvSpPr>
        <dsp:cNvPr id="0" name=""/>
        <dsp:cNvSpPr/>
      </dsp:nvSpPr>
      <dsp:spPr>
        <a:xfrm>
          <a:off x="0" y="5641188"/>
          <a:ext cx="7416824" cy="62644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C3825-B5E2-4EA0-86BB-731F09F48099}">
      <dsp:nvSpPr>
        <dsp:cNvPr id="0" name=""/>
        <dsp:cNvSpPr/>
      </dsp:nvSpPr>
      <dsp:spPr>
        <a:xfrm>
          <a:off x="380648" y="5352353"/>
          <a:ext cx="6738413" cy="6784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Некоммерческие товарищества</a:t>
          </a:r>
          <a:endParaRPr lang="ru-RU" sz="2200" b="1" kern="1200" dirty="0">
            <a:solidFill>
              <a:schemeClr val="accent4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3769" y="5385474"/>
        <a:ext cx="6672171" cy="6122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Радиальный список рисунков"/>
  <dgm:desc val="Служит для отображения связей с центральной идеей. Фигура уровня 1 содержит текст, а все фигуры уровня 2 содержат рисунок с соответствующим текстом. Ограничен четырьмя рисунками уровня 2.  Неиспользуемые рисунки не отображаются, но остаются доступными при смене макета. Рекомендуется использовать текст уровня 2 небольшого объема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6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0.18807</cdr:x>
      <cdr:y>0.14069</cdr:y>
    </cdr:from>
    <cdr:to>
      <cdr:x>0.49768</cdr:x>
      <cdr:y>0.36579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714295" y="360040"/>
          <a:ext cx="2822209" cy="5760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Овощи</a:t>
          </a:r>
          <a:endParaRPr lang="ru-RU" sz="2000" b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0.63633</cdr:x>
      <cdr:y>0.26008</cdr:y>
    </cdr:from>
    <cdr:to>
      <cdr:x>1</cdr:x>
      <cdr:y>0.83645</cdr:y>
    </cdr:to>
    <cdr:pic>
      <cdr:nvPicPr>
        <cdr:cNvPr id="3" name="Рисунок 2" descr="Z:\DOKLAD\Инфографика\Картинки\новые\izhs-360x240.jpg"/>
        <cdr:cNvPicPr/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915866" y="901561"/>
          <a:ext cx="2237918" cy="199796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7921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852" y="0"/>
            <a:ext cx="2972547" cy="497921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121610A6-62F3-459D-BB5A-9CDCA1E140BE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6125"/>
            <a:ext cx="497522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9" tIns="45939" rIns="91879" bIns="4593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480" y="4724678"/>
            <a:ext cx="5487041" cy="4476512"/>
          </a:xfrm>
          <a:prstGeom prst="rect">
            <a:avLst/>
          </a:prstGeom>
        </p:spPr>
        <p:txBody>
          <a:bodyPr vert="horz" lIns="91879" tIns="45939" rIns="91879" bIns="4593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764"/>
            <a:ext cx="2972547" cy="497920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852" y="9447764"/>
            <a:ext cx="2972547" cy="497920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ABB54A37-F80E-4299-AD4E-75CAE2679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264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tpng.com/free-png-clipart-eeorx" TargetMode="External"/><Relationship Id="rId7" Type="http://schemas.openxmlformats.org/officeDocument/2006/relationships/hyperlink" Target="https://pixabay.com/ru/vectors/%D0%BA%D1%83%D0%BA%D1%83%D1%80%D1%83%D0%B7%D0%B0-%D0%BF%D0%B8%D1%82%D0%B0%D0%BD%D0%B8%D0%B5-%D0%B7%D0%B0%D0%B2%D0%BE%D0%B4-296956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ixabay.com/ru/vectors/%D1%84%D1%80%D1%83%D0%BA%D1%82%D1%8B-%D0%BE%D0%B2%D0%BE%D1%89%D0%B8-%D0%B0%D1%80%D1%82%D0%B8%D1%88%D0%BE%D0%BA-%D0%B1%D0%B0%D0%BD%D0%B0%D0%BD-%D1%8F%D0%B3%D0%BE%D0%B4%D1%8B-155616/" TargetMode="External"/><Relationship Id="rId5" Type="http://schemas.openxmlformats.org/officeDocument/2006/relationships/hyperlink" Target="https://pxhere.com/ru/photo/1039808" TargetMode="External"/><Relationship Id="rId4" Type="http://schemas.openxmlformats.org/officeDocument/2006/relationships/hyperlink" Target="https://www.freepng.ru/png-of5rxo/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87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4A37-F80E-4299-AD4E-75CAE267946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909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9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75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75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82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70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3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3"/>
              </a:rPr>
              <a:t>Пшеница</a:t>
            </a:r>
            <a:r>
              <a:rPr lang="ru-RU" baseline="0" dirty="0" smtClean="0">
                <a:hlinkClick r:id="rId3"/>
              </a:rPr>
              <a:t> -</a:t>
            </a:r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https://www.hotpng.com/free-png-clipart-eeorx</a:t>
            </a:r>
            <a:endParaRPr lang="ru-RU" dirty="0" smtClean="0"/>
          </a:p>
          <a:p>
            <a:r>
              <a:rPr lang="ru-RU" dirty="0" smtClean="0"/>
              <a:t>Горох </a:t>
            </a:r>
            <a:r>
              <a:rPr lang="en-US" dirty="0" smtClean="0">
                <a:hlinkClick r:id="rId4"/>
              </a:rPr>
              <a:t>https://www.freepng.ru/png-of5rxo/</a:t>
            </a:r>
            <a:endParaRPr lang="ru-RU" dirty="0" smtClean="0"/>
          </a:p>
          <a:p>
            <a:r>
              <a:rPr lang="ru-RU" dirty="0" smtClean="0"/>
              <a:t>Картофель - </a:t>
            </a:r>
            <a:r>
              <a:rPr lang="en-US" dirty="0" smtClean="0">
                <a:hlinkClick r:id="rId5"/>
              </a:rPr>
              <a:t>https://pxhere.com/ru/photo/1039808</a:t>
            </a:r>
            <a:endParaRPr lang="ru-RU" dirty="0" smtClean="0"/>
          </a:p>
          <a:p>
            <a:r>
              <a:rPr lang="ru-RU" dirty="0" smtClean="0"/>
              <a:t>Овощи - </a:t>
            </a:r>
            <a:r>
              <a:rPr lang="en-US" dirty="0" smtClean="0">
                <a:hlinkClick r:id="rId6"/>
              </a:rPr>
              <a:t>https://pixabay.com/ru/vectors/%D1%84%D1%80%D1%83%D0%BA%D1%82%D1%8B-%D0%BE%D0%B2%D0%BE%D1%89%D0%B8-%D0%B0%D1%80%D1%82%D0%B8%D1%88%D0%BE%D0%BA-%D0%B1%D0%B0%D0%BD%D0%B0%D0%BD-%D1%8F%D0%B3%D0%BE%D0%B4%D1%8B-155616/</a:t>
            </a:r>
            <a:endParaRPr lang="ru-RU" dirty="0" smtClean="0"/>
          </a:p>
          <a:p>
            <a:r>
              <a:rPr lang="ru-RU" dirty="0" smtClean="0"/>
              <a:t>Кукуруза - </a:t>
            </a:r>
            <a:r>
              <a:rPr lang="en-US" dirty="0" smtClean="0">
                <a:hlinkClick r:id="rId7"/>
              </a:rPr>
              <a:t>https://pixabay.com/ru/vectors/%D0%BA%D1%83%D0%BA%D1%83%D1%80%D1%83%D0%B7%D0%B0-%D0%BF%D0%B8%D1%82%D0%B0%D0%BD%D0%B8%D0%B5-%D0%B7%D0%B0%D0%B2%D0%BE%D0%B4-296956/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EC475-6065-984E-8A7B-A4F90A032B81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332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85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42285-BCAC-421E-8A07-2D8CDAB1DF56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62A0B8C-9D0C-4E70-A9EC-61E61E1207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42285-BCAC-421E-8A07-2D8CDAB1DF56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0B8C-9D0C-4E70-A9EC-61E61E1207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08522-BEFB-4434-9F10-B3F5701894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F483-3424-4979-BF64-0EA1F9637B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29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CDB2F-C2F5-46EF-B58E-784E40B7C7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25FE1-FA0C-4FDC-A18D-4430536992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129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B884F-609E-4769-A33B-E438F5310C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88E3E-C840-4EF3-BEEA-6C8CA9D92F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88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BCD38-85EB-487D-9384-2A1F4C0150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BE57E-DAEA-4833-B7BB-458A4FFB22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711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3E259-CCDC-461B-B31B-D274928CAC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2E23F-5D42-4D62-928F-D2EB2FBF59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901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23850-4466-479B-93E6-B5B3B27F7C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65CEB-B771-45CE-B9B8-A756902E82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001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2AC3F-8B1C-4574-8F43-4EAFFDF6FA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45E88-930E-45F9-BF99-3A3F1FBFBC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231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393E0-52D5-4D87-AE27-9236CE8D88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F1388-2D90-4C7F-98E3-11C5C3C470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205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E4447-F820-44A2-985F-F38FAF1AF2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327FB-96A5-48FC-9B71-A110A75803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266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C6E3D-7F9D-4062-B1EE-991E1C710C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AFD39-82FC-4606-949B-0B474A16F7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8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42285-BCAC-421E-8A07-2D8CDAB1DF56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0B8C-9D0C-4E70-A9EC-61E61E1207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0E802-B672-4CC5-9D89-CAC8FEF919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495AC-4878-4D7A-87A7-DFA8238B67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020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08522-BEFB-4434-9F10-B3F5701894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F483-3424-4979-BF64-0EA1F9637B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160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CDB2F-C2F5-46EF-B58E-784E40B7C7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25FE1-FA0C-4FDC-A18D-4430536992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5880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B884F-609E-4769-A33B-E438F5310C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88E3E-C840-4EF3-BEEA-6C8CA9D92F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396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BCD38-85EB-487D-9384-2A1F4C0150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BE57E-DAEA-4833-B7BB-458A4FFB22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7365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3E259-CCDC-461B-B31B-D274928CAC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2E23F-5D42-4D62-928F-D2EB2FBF59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633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23850-4466-479B-93E6-B5B3B27F7C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65CEB-B771-45CE-B9B8-A756902E82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843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2AC3F-8B1C-4574-8F43-4EAFFDF6FA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45E88-930E-45F9-BF99-3A3F1FBFBC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680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393E0-52D5-4D87-AE27-9236CE8D88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F1388-2D90-4C7F-98E3-11C5C3C470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477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E4447-F820-44A2-985F-F38FAF1AF2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327FB-96A5-48FC-9B71-A110A75803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45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892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C6E3D-7F9D-4062-B1EE-991E1C710C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AFD39-82FC-4606-949B-0B474A16F7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236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0E802-B672-4CC5-9D89-CAC8FEF919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495AC-4878-4D7A-87A7-DFA8238B67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766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08522-BEFB-4434-9F10-B3F5701894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F483-3424-4979-BF64-0EA1F9637B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17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CDB2F-C2F5-46EF-B58E-784E40B7C7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25FE1-FA0C-4FDC-A18D-4430536992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0758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B884F-609E-4769-A33B-E438F5310C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88E3E-C840-4EF3-BEEA-6C8CA9D92F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129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BCD38-85EB-487D-9384-2A1F4C0150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BE57E-DAEA-4833-B7BB-458A4FFB22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9743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3E259-CCDC-461B-B31B-D274928CAC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2E23F-5D42-4D62-928F-D2EB2FBF59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823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23850-4466-479B-93E6-B5B3B27F7C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65CEB-B771-45CE-B9B8-A756902E82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5188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2AC3F-8B1C-4574-8F43-4EAFFDF6FA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45E88-930E-45F9-BF99-3A3F1FBFBC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110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393E0-52D5-4D87-AE27-9236CE8D88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F1388-2D90-4C7F-98E3-11C5C3C470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53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61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E4447-F820-44A2-985F-F38FAF1AF2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327FB-96A5-48FC-9B71-A110A75803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9939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C6E3D-7F9D-4062-B1EE-991E1C710C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AFD39-82FC-4606-949B-0B474A16F7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483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0E802-B672-4CC5-9D89-CAC8FEF919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495AC-4878-4D7A-87A7-DFA8238B67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593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08522-BEFB-4434-9F10-B3F5701894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F483-3424-4979-BF64-0EA1F9637B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2812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CDB2F-C2F5-46EF-B58E-784E40B7C7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25FE1-FA0C-4FDC-A18D-4430536992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620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B884F-609E-4769-A33B-E438F5310C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88E3E-C840-4EF3-BEEA-6C8CA9D92F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228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BCD38-85EB-487D-9384-2A1F4C0150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BE57E-DAEA-4833-B7BB-458A4FFB22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235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3E259-CCDC-461B-B31B-D274928CAC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2E23F-5D42-4D62-928F-D2EB2FBF59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9866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23850-4466-479B-93E6-B5B3B27F7C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65CEB-B771-45CE-B9B8-A756902E82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287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2AC3F-8B1C-4574-8F43-4EAFFDF6FA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45E88-930E-45F9-BF99-3A3F1FBFBC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89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285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393E0-52D5-4D87-AE27-9236CE8D88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F1388-2D90-4C7F-98E3-11C5C3C470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850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E4447-F820-44A2-985F-F38FAF1AF2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327FB-96A5-48FC-9B71-A110A75803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3190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C6E3D-7F9D-4062-B1EE-991E1C710C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AFD39-82FC-4606-949B-0B474A16F7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7901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0E802-B672-4CC5-9D89-CAC8FEF919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495AC-4878-4D7A-87A7-DFA8238B67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6494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08522-BEFB-4434-9F10-B3F5701894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F483-3424-4979-BF64-0EA1F9637B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2590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CDB2F-C2F5-46EF-B58E-784E40B7C7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25FE1-FA0C-4FDC-A18D-4430536992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729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B884F-609E-4769-A33B-E438F5310C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88E3E-C840-4EF3-BEEA-6C8CA9D92F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938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BCD38-85EB-487D-9384-2A1F4C0150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BE57E-DAEA-4833-B7BB-458A4FFB22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770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3E259-CCDC-461B-B31B-D274928CAC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2E23F-5D42-4D62-928F-D2EB2FBF59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69635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23850-4466-479B-93E6-B5B3B27F7C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65CEB-B771-45CE-B9B8-A756902E82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303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277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2AC3F-8B1C-4574-8F43-4EAFFDF6FA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45E88-930E-45F9-BF99-3A3F1FBFBC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885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393E0-52D5-4D87-AE27-9236CE8D88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F1388-2D90-4C7F-98E3-11C5C3C470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413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E4447-F820-44A2-985F-F38FAF1AF2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327FB-96A5-48FC-9B71-A110A75803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2711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C6E3D-7F9D-4062-B1EE-991E1C710C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AFD39-82FC-4606-949B-0B474A16F7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2464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0E802-B672-4CC5-9D89-CAC8FEF919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495AC-4878-4D7A-87A7-DFA8238B67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1440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08522-BEFB-4434-9F10-B3F5701894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F483-3424-4979-BF64-0EA1F9637B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7176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CDB2F-C2F5-46EF-B58E-784E40B7C7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25FE1-FA0C-4FDC-A18D-4430536992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5678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B884F-609E-4769-A33B-E438F5310C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88E3E-C840-4EF3-BEEA-6C8CA9D92F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9805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BCD38-85EB-487D-9384-2A1F4C0150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BE57E-DAEA-4833-B7BB-458A4FFB22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1232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3E259-CCDC-461B-B31B-D274928CAC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2E23F-5D42-4D62-928F-D2EB2FBF59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16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5488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23850-4466-479B-93E6-B5B3B27F7C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65CEB-B771-45CE-B9B8-A756902E82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355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2AC3F-8B1C-4574-8F43-4EAFFDF6FA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45E88-930E-45F9-BF99-3A3F1FBFBC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4003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393E0-52D5-4D87-AE27-9236CE8D88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F1388-2D90-4C7F-98E3-11C5C3C470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0061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E4447-F820-44A2-985F-F38FAF1AF2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327FB-96A5-48FC-9B71-A110A75803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8741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C6E3D-7F9D-4062-B1EE-991E1C710C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AFD39-82FC-4606-949B-0B474A16F7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671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0E802-B672-4CC5-9D89-CAC8FEF919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495AC-4878-4D7A-87A7-DFA8238B67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107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08522-BEFB-4434-9F10-B3F5701894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F483-3424-4979-BF64-0EA1F9637B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8263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CDB2F-C2F5-46EF-B58E-784E40B7C7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25FE1-FA0C-4FDC-A18D-4430536992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238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B884F-609E-4769-A33B-E438F5310C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88E3E-C840-4EF3-BEEA-6C8CA9D92F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1449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BCD38-85EB-487D-9384-2A1F4C0150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BE57E-DAEA-4833-B7BB-458A4FFB22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28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300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3E259-CCDC-461B-B31B-D274928CAC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2E23F-5D42-4D62-928F-D2EB2FBF59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3734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23850-4466-479B-93E6-B5B3B27F7C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65CEB-B771-45CE-B9B8-A756902E82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30721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2AC3F-8B1C-4574-8F43-4EAFFDF6FA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45E88-930E-45F9-BF99-3A3F1FBFBC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308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393E0-52D5-4D87-AE27-9236CE8D88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F1388-2D90-4C7F-98E3-11C5C3C470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952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E4447-F820-44A2-985F-F38FAF1AF2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327FB-96A5-48FC-9B71-A110A75803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234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C6E3D-7F9D-4062-B1EE-991E1C710C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AFD39-82FC-4606-949B-0B474A16F7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42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0E802-B672-4CC5-9D89-CAC8FEF919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495AC-4878-4D7A-87A7-DFA8238B67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3379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08522-BEFB-4434-9F10-B3F5701894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F483-3424-4979-BF64-0EA1F9637B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485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0FD33B-C716-4B53-AB97-AE6BE63A4E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33790"/>
      </p:ext>
    </p:extLst>
  </p:cSld>
  <p:clrMapOvr>
    <a:masterClrMapping/>
  </p:clrMapOvr>
  <p:transition spd="med">
    <p:pull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0519C-9078-4636-BA2A-FE163FFAC6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53162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3646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C580A9-E985-4990-BCD4-2ACC2B3A68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89946"/>
      </p:ext>
    </p:extLst>
  </p:cSld>
  <p:clrMapOvr>
    <a:masterClrMapping/>
  </p:clrMapOvr>
  <p:transition spd="med">
    <p:pull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3BB7D-B1EF-46FD-B562-68BFEA436F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06030"/>
      </p:ext>
    </p:extLst>
  </p:cSld>
  <p:clrMapOvr>
    <a:masterClrMapping/>
  </p:clrMapOvr>
  <p:transition spd="med">
    <p:pull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EB52A-4A3C-4568-994A-35E7511B13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725732"/>
      </p:ext>
    </p:extLst>
  </p:cSld>
  <p:clrMapOvr>
    <a:masterClrMapping/>
  </p:clrMapOvr>
  <p:transition spd="med">
    <p:pull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D378B4-E95D-4B5A-9056-7358FBF476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19880"/>
      </p:ext>
    </p:extLst>
  </p:cSld>
  <p:clrMapOvr>
    <a:masterClrMapping/>
  </p:clrMapOvr>
  <p:transition spd="med">
    <p:pull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7A3497-49AF-4269-91E1-5B2A32536D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84271"/>
      </p:ext>
    </p:extLst>
  </p:cSld>
  <p:clrMapOvr>
    <a:masterClrMapping/>
  </p:clrMapOvr>
  <p:transition spd="med">
    <p:pull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305385-8334-42AB-9155-B268FEBC22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17991"/>
      </p:ext>
    </p:extLst>
  </p:cSld>
  <p:clrMapOvr>
    <a:masterClrMapping/>
  </p:clrMapOvr>
  <p:transition spd="med">
    <p:pull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47176-865B-484F-A8FB-3919B18726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6114"/>
      </p:ext>
    </p:extLst>
  </p:cSld>
  <p:clrMapOvr>
    <a:masterClrMapping/>
  </p:clrMapOvr>
  <p:transition spd="med">
    <p:pull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80205-768A-4812-A9F0-45B07C0909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34416"/>
      </p:ext>
    </p:extLst>
  </p:cSld>
  <p:clrMapOvr>
    <a:masterClrMapping/>
  </p:clrMapOvr>
  <p:transition spd="med">
    <p:pull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F98F8-CC2B-4060-BC2B-2D203C1D930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24489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4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42285-BCAC-421E-8A07-2D8CDAB1DF56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62A0B8C-9D0C-4E70-A9EC-61E61E1207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24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741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21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0FD33B-C716-4B53-AB97-AE6BE63A4E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319838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0519C-9078-4636-BA2A-FE163FFAC6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14044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C580A9-E985-4990-BCD4-2ACC2B3A68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185180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3BB7D-B1EF-46FD-B562-68BFEA436F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306568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EB52A-4A3C-4568-994A-35E7511B13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73985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D378B4-E95D-4B5A-9056-7358FBF476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08720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7A3497-49AF-4269-91E1-5B2A32536D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95769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42285-BCAC-421E-8A07-2D8CDAB1DF56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0B8C-9D0C-4E70-A9EC-61E61E12076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305385-8334-42AB-9155-B268FEBC22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02995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47176-865B-484F-A8FB-3919B18726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40476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80205-768A-4812-A9F0-45B07C0909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756590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F98F8-CC2B-4060-BC2B-2D203C1D930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85684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0FD33B-C716-4B53-AB97-AE6BE63A4E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51698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0519C-9078-4636-BA2A-FE163FFAC6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83847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C580A9-E985-4990-BCD4-2ACC2B3A68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59416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3BB7D-B1EF-46FD-B562-68BFEA436F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90217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EB52A-4A3C-4568-994A-35E7511B13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50077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D378B4-E95D-4B5A-9056-7358FBF476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13754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42285-BCAC-421E-8A07-2D8CDAB1DF56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0B8C-9D0C-4E70-A9EC-61E61E1207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7A3497-49AF-4269-91E1-5B2A32536D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23957"/>
      </p:ext>
    </p:extLst>
  </p:cSld>
  <p:clrMapOvr>
    <a:masterClrMapping/>
  </p:clrMapOvr>
  <p:transition spd="med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305385-8334-42AB-9155-B268FEBC22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80049"/>
      </p:ext>
    </p:extLst>
  </p:cSld>
  <p:clrMapOvr>
    <a:masterClrMapping/>
  </p:clrMapOvr>
  <p:transition spd="med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47176-865B-484F-A8FB-3919B18726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80513"/>
      </p:ext>
    </p:extLst>
  </p:cSld>
  <p:clrMapOvr>
    <a:masterClrMapping/>
  </p:clrMapOvr>
  <p:transition spd="med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80205-768A-4812-A9F0-45B07C0909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24891"/>
      </p:ext>
    </p:extLst>
  </p:cSld>
  <p:clrMapOvr>
    <a:masterClrMapping/>
  </p:clrMapOvr>
  <p:transition spd="med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F98F8-CC2B-4060-BC2B-2D203C1D930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5102"/>
      </p:ext>
    </p:extLst>
  </p:cSld>
  <p:clrMapOvr>
    <a:masterClrMapping/>
  </p:clrMapOvr>
  <p:transition spd="med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268924" y="118434"/>
            <a:ext cx="78661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279934" y="-1"/>
            <a:ext cx="8610052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6983180" y="63556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1" y="649854"/>
            <a:ext cx="16493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19166" y="536138"/>
            <a:ext cx="1959926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1621784"/>
            <a:ext cx="16493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84764710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0FD33B-C716-4B53-AB97-AE6BE63A4E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97972"/>
      </p:ext>
    </p:extLst>
  </p:cSld>
  <p:clrMapOvr>
    <a:masterClrMapping/>
  </p:clrMapOvr>
  <p:transition spd="med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0519C-9078-4636-BA2A-FE163FFAC6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59299"/>
      </p:ext>
    </p:extLst>
  </p:cSld>
  <p:clrMapOvr>
    <a:masterClrMapping/>
  </p:clrMapOvr>
  <p:transition spd="med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C580A9-E985-4990-BCD4-2ACC2B3A68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20193"/>
      </p:ext>
    </p:extLst>
  </p:cSld>
  <p:clrMapOvr>
    <a:masterClrMapping/>
  </p:clrMapOvr>
  <p:transition spd="med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3BB7D-B1EF-46FD-B562-68BFEA436F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74021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42285-BCAC-421E-8A07-2D8CDAB1DF56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62A0B8C-9D0C-4E70-A9EC-61E61E12076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EB52A-4A3C-4568-994A-35E7511B13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12394"/>
      </p:ext>
    </p:extLst>
  </p:cSld>
  <p:clrMapOvr>
    <a:masterClrMapping/>
  </p:clrMapOvr>
  <p:transition spd="med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D378B4-E95D-4B5A-9056-7358FBF476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40942"/>
      </p:ext>
    </p:extLst>
  </p:cSld>
  <p:clrMapOvr>
    <a:masterClrMapping/>
  </p:clrMapOvr>
  <p:transition spd="med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7A3497-49AF-4269-91E1-5B2A32536D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60951"/>
      </p:ext>
    </p:extLst>
  </p:cSld>
  <p:clrMapOvr>
    <a:masterClrMapping/>
  </p:clrMapOvr>
  <p:transition spd="med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305385-8334-42AB-9155-B268FEBC22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48941"/>
      </p:ext>
    </p:extLst>
  </p:cSld>
  <p:clrMapOvr>
    <a:masterClrMapping/>
  </p:clrMapOvr>
  <p:transition spd="med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47176-865B-484F-A8FB-3919B18726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22568"/>
      </p:ext>
    </p:extLst>
  </p:cSld>
  <p:clrMapOvr>
    <a:masterClrMapping/>
  </p:clrMapOvr>
  <p:transition spd="med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80205-768A-4812-A9F0-45B07C0909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1715"/>
      </p:ext>
    </p:extLst>
  </p:cSld>
  <p:clrMapOvr>
    <a:masterClrMapping/>
  </p:clrMapOvr>
  <p:transition spd="med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F98F8-CC2B-4060-BC2B-2D203C1D930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19602"/>
      </p:ext>
    </p:extLst>
  </p:cSld>
  <p:clrMapOvr>
    <a:masterClrMapping/>
  </p:clrMapOvr>
  <p:transition spd="med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0FD33B-C716-4B53-AB97-AE6BE63A4E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62613"/>
      </p:ext>
    </p:extLst>
  </p:cSld>
  <p:clrMapOvr>
    <a:masterClrMapping/>
  </p:clrMapOvr>
  <p:transition spd="med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0519C-9078-4636-BA2A-FE163FFAC6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91140"/>
      </p:ext>
    </p:extLst>
  </p:cSld>
  <p:clrMapOvr>
    <a:masterClrMapping/>
  </p:clrMapOvr>
  <p:transition spd="med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C580A9-E985-4990-BCD4-2ACC2B3A68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8072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42285-BCAC-421E-8A07-2D8CDAB1DF56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0B8C-9D0C-4E70-A9EC-61E61E1207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3BB7D-B1EF-46FD-B562-68BFEA436F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78049"/>
      </p:ext>
    </p:extLst>
  </p:cSld>
  <p:clrMapOvr>
    <a:masterClrMapping/>
  </p:clrMapOvr>
  <p:transition spd="med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EB52A-4A3C-4568-994A-35E7511B13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09304"/>
      </p:ext>
    </p:extLst>
  </p:cSld>
  <p:clrMapOvr>
    <a:masterClrMapping/>
  </p:clrMapOvr>
  <p:transition spd="med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D378B4-E95D-4B5A-9056-7358FBF476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15320"/>
      </p:ext>
    </p:extLst>
  </p:cSld>
  <p:clrMapOvr>
    <a:masterClrMapping/>
  </p:clrMapOvr>
  <p:transition spd="med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7A3497-49AF-4269-91E1-5B2A32536D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26153"/>
      </p:ext>
    </p:extLst>
  </p:cSld>
  <p:clrMapOvr>
    <a:masterClrMapping/>
  </p:clrMapOvr>
  <p:transition spd="med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305385-8334-42AB-9155-B268FEBC22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41342"/>
      </p:ext>
    </p:extLst>
  </p:cSld>
  <p:clrMapOvr>
    <a:masterClrMapping/>
  </p:clrMapOvr>
  <p:transition spd="med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47176-865B-484F-A8FB-3919B18726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36527"/>
      </p:ext>
    </p:extLst>
  </p:cSld>
  <p:clrMapOvr>
    <a:masterClrMapping/>
  </p:clrMapOvr>
  <p:transition spd="med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80205-768A-4812-A9F0-45B07C0909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11052"/>
      </p:ext>
    </p:extLst>
  </p:cSld>
  <p:clrMapOvr>
    <a:masterClrMapping/>
  </p:clrMapOvr>
  <p:transition spd="med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F98F8-CC2B-4060-BC2B-2D203C1D930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31751"/>
      </p:ext>
    </p:extLst>
  </p:cSld>
  <p:clrMapOvr>
    <a:masterClrMapping/>
  </p:clrMapOvr>
  <p:transition spd="med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CDB2F-C2F5-46EF-B58E-784E40B7C7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25FE1-FA0C-4FDC-A18D-4430536992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150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B884F-609E-4769-A33B-E438F5310C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88E3E-C840-4EF3-BEEA-6C8CA9D92F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1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42285-BCAC-421E-8A07-2D8CDAB1DF56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0B8C-9D0C-4E70-A9EC-61E61E1207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BCD38-85EB-487D-9384-2A1F4C0150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BE57E-DAEA-4833-B7BB-458A4FFB22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0792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3E259-CCDC-461B-B31B-D274928CAC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2E23F-5D42-4D62-928F-D2EB2FBF59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078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23850-4466-479B-93E6-B5B3B27F7C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65CEB-B771-45CE-B9B8-A756902E82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498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2AC3F-8B1C-4574-8F43-4EAFFDF6FA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45E88-930E-45F9-BF99-3A3F1FBFBC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936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393E0-52D5-4D87-AE27-9236CE8D88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F1388-2D90-4C7F-98E3-11C5C3C470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7706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E4447-F820-44A2-985F-F38FAF1AF2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327FB-96A5-48FC-9B71-A110A75803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1565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C6E3D-7F9D-4062-B1EE-991E1C710C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AFD39-82FC-4606-949B-0B474A16F7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499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0E802-B672-4CC5-9D89-CAC8FEF919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495AC-4878-4D7A-87A7-DFA8238B67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5129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08522-BEFB-4434-9F10-B3F5701894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F483-3424-4979-BF64-0EA1F9637B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2656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CDB2F-C2F5-46EF-B58E-784E40B7C7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25FE1-FA0C-4FDC-A18D-4430536992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63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42285-BCAC-421E-8A07-2D8CDAB1DF56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0B8C-9D0C-4E70-A9EC-61E61E1207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B884F-609E-4769-A33B-E438F5310C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88E3E-C840-4EF3-BEEA-6C8CA9D92F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355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BCD38-85EB-487D-9384-2A1F4C0150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BE57E-DAEA-4833-B7BB-458A4FFB22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13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3E259-CCDC-461B-B31B-D274928CAC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2E23F-5D42-4D62-928F-D2EB2FBF59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411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23850-4466-479B-93E6-B5B3B27F7C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65CEB-B771-45CE-B9B8-A756902E82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242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2AC3F-8B1C-4574-8F43-4EAFFDF6FA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45E88-930E-45F9-BF99-3A3F1FBFBC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437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393E0-52D5-4D87-AE27-9236CE8D88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F1388-2D90-4C7F-98E3-11C5C3C470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566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E4447-F820-44A2-985F-F38FAF1AF2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327FB-96A5-48FC-9B71-A110A75803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020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C6E3D-7F9D-4062-B1EE-991E1C710C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AFD39-82FC-4606-949B-0B474A16F7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569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0E802-B672-4CC5-9D89-CAC8FEF919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495AC-4878-4D7A-87A7-DFA8238B67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97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08522-BEFB-4434-9F10-B3F5701894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F483-3424-4979-BF64-0EA1F9637B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84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42285-BCAC-421E-8A07-2D8CDAB1DF56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0B8C-9D0C-4E70-A9EC-61E61E12076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CDB2F-C2F5-46EF-B58E-784E40B7C7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25FE1-FA0C-4FDC-A18D-4430536992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711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B884F-609E-4769-A33B-E438F5310C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88E3E-C840-4EF3-BEEA-6C8CA9D92F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370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BCD38-85EB-487D-9384-2A1F4C0150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BE57E-DAEA-4833-B7BB-458A4FFB22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599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3E259-CCDC-461B-B31B-D274928CAC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2E23F-5D42-4D62-928F-D2EB2FBF59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847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23850-4466-479B-93E6-B5B3B27F7C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65CEB-B771-45CE-B9B8-A756902E82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073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2AC3F-8B1C-4574-8F43-4EAFFDF6FA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45E88-930E-45F9-BF99-3A3F1FBFBC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5265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393E0-52D5-4D87-AE27-9236CE8D88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F1388-2D90-4C7F-98E3-11C5C3C470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885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E4447-F820-44A2-985F-F38FAF1AF2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327FB-96A5-48FC-9B71-A110A75803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431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C6E3D-7F9D-4062-B1EE-991E1C710C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AFD39-82FC-4606-949B-0B474A16F7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627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0E802-B672-4CC5-9D89-CAC8FEF919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495AC-4878-4D7A-87A7-DFA8238B67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16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5C42285-BCAC-421E-8A07-2D8CDAB1DF56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62A0B8C-9D0C-4E70-A9EC-61E61E12076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96A810-8C78-4496-A90A-BEC53B06E8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49ECAD-942A-419E-B8FE-071F45FAD1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3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96A810-8C78-4496-A90A-BEC53B06E8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49ECAD-942A-419E-B8FE-071F45FAD1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3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96A810-8C78-4496-A90A-BEC53B06E8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49ECAD-942A-419E-B8FE-071F45FAD1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2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96A810-8C78-4496-A90A-BEC53B06E8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49ECAD-942A-419E-B8FE-071F45FAD1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8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96A810-8C78-4496-A90A-BEC53B06E8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49ECAD-942A-419E-B8FE-071F45FAD1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8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96A810-8C78-4496-A90A-BEC53B06E8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49ECAD-942A-419E-B8FE-071F45FAD1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2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96A810-8C78-4496-A90A-BEC53B06E8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49ECAD-942A-419E-B8FE-071F45FAD1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5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2">
                <a:tint val="97000"/>
                <a:hueMod val="92000"/>
                <a:satMod val="169000"/>
                <a:lumMod val="164000"/>
              </a:schemeClr>
            </a:gs>
            <a:gs pos="80000">
              <a:schemeClr val="accent3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BAF90E-CC4B-41BF-A8E5-E0215F3AD94B}" type="slidenum">
              <a:rPr lang="ru-RU" b="1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25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ransition spd="med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5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2">
                <a:tint val="97000"/>
                <a:hueMod val="92000"/>
                <a:satMod val="169000"/>
                <a:lumMod val="164000"/>
              </a:schemeClr>
            </a:gs>
            <a:gs pos="80000">
              <a:schemeClr val="accent3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BAF90E-CC4B-41BF-A8E5-E0215F3AD94B}" type="slidenum">
              <a:rPr lang="ru-RU" b="1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9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2">
                <a:tint val="97000"/>
                <a:hueMod val="92000"/>
                <a:satMod val="169000"/>
                <a:lumMod val="164000"/>
              </a:schemeClr>
            </a:gs>
            <a:gs pos="80000">
              <a:schemeClr val="accent3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BAF90E-CC4B-41BF-A8E5-E0215F3AD94B}" type="slidenum">
              <a:rPr lang="ru-RU" b="1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42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900" r:id="rId12"/>
  </p:sldLayoutIdLst>
  <p:transition spd="med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2">
                <a:tint val="97000"/>
                <a:hueMod val="92000"/>
                <a:satMod val="169000"/>
                <a:lumMod val="164000"/>
              </a:schemeClr>
            </a:gs>
            <a:gs pos="80000">
              <a:schemeClr val="accent3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BAF90E-CC4B-41BF-A8E5-E0215F3AD94B}" type="slidenum">
              <a:rPr lang="ru-RU" b="1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39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2">
                <a:tint val="97000"/>
                <a:hueMod val="92000"/>
                <a:satMod val="169000"/>
                <a:lumMod val="164000"/>
              </a:schemeClr>
            </a:gs>
            <a:gs pos="80000">
              <a:schemeClr val="accent3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BAF90E-CC4B-41BF-A8E5-E0215F3AD94B}" type="slidenum">
              <a:rPr lang="ru-RU" b="1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26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96A810-8C78-4496-A90A-BEC53B06E8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49ECAD-942A-419E-B8FE-071F45FAD1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9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96A810-8C78-4496-A90A-BEC53B06E8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49ECAD-942A-419E-B8FE-071F45FAD1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0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96A810-8C78-4496-A90A-BEC53B06E8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49ECAD-942A-419E-B8FE-071F45FAD1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7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8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8.wdp"/><Relationship Id="rId18" Type="http://schemas.openxmlformats.org/officeDocument/2006/relationships/image" Target="../media/image48.png"/><Relationship Id="rId3" Type="http://schemas.microsoft.com/office/2007/relationships/hdphoto" Target="../media/hdphoto3.wdp"/><Relationship Id="rId21" Type="http://schemas.microsoft.com/office/2007/relationships/hdphoto" Target="../media/hdphoto12.wdp"/><Relationship Id="rId7" Type="http://schemas.microsoft.com/office/2007/relationships/hdphoto" Target="../media/hdphoto5.wdp"/><Relationship Id="rId12" Type="http://schemas.openxmlformats.org/officeDocument/2006/relationships/image" Target="../media/image45.png"/><Relationship Id="rId17" Type="http://schemas.microsoft.com/office/2007/relationships/hdphoto" Target="../media/hdphoto10.wdp"/><Relationship Id="rId25" Type="http://schemas.microsoft.com/office/2007/relationships/hdphoto" Target="../media/hdphoto14.wdp"/><Relationship Id="rId2" Type="http://schemas.openxmlformats.org/officeDocument/2006/relationships/image" Target="../media/image40.png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2.png"/><Relationship Id="rId11" Type="http://schemas.microsoft.com/office/2007/relationships/hdphoto" Target="../media/hdphoto7.wdp"/><Relationship Id="rId24" Type="http://schemas.openxmlformats.org/officeDocument/2006/relationships/image" Target="../media/image51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10" Type="http://schemas.openxmlformats.org/officeDocument/2006/relationships/image" Target="../media/image44.png"/><Relationship Id="rId19" Type="http://schemas.microsoft.com/office/2007/relationships/hdphoto" Target="../media/hdphoto11.wdp"/><Relationship Id="rId4" Type="http://schemas.openxmlformats.org/officeDocument/2006/relationships/image" Target="../media/image41.png"/><Relationship Id="rId9" Type="http://schemas.microsoft.com/office/2007/relationships/hdphoto" Target="../media/hdphoto6.wdp"/><Relationship Id="rId14" Type="http://schemas.openxmlformats.org/officeDocument/2006/relationships/image" Target="../media/image46.png"/><Relationship Id="rId22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61.jpg"/><Relationship Id="rId3" Type="http://schemas.openxmlformats.org/officeDocument/2006/relationships/image" Target="../media/image18.png"/><Relationship Id="rId7" Type="http://schemas.openxmlformats.org/officeDocument/2006/relationships/image" Target="../media/image55.jp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4.png"/><Relationship Id="rId11" Type="http://schemas.openxmlformats.org/officeDocument/2006/relationships/image" Target="../media/image59.jpg"/><Relationship Id="rId5" Type="http://schemas.openxmlformats.org/officeDocument/2006/relationships/image" Target="../media/image53.jpg"/><Relationship Id="rId15" Type="http://schemas.openxmlformats.org/officeDocument/2006/relationships/image" Target="../media/image63.jpg"/><Relationship Id="rId10" Type="http://schemas.openxmlformats.org/officeDocument/2006/relationships/image" Target="../media/image58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Relationship Id="rId14" Type="http://schemas.openxmlformats.org/officeDocument/2006/relationships/image" Target="../media/image6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jpg"/><Relationship Id="rId3" Type="http://schemas.openxmlformats.org/officeDocument/2006/relationships/image" Target="../media/image64.jpg"/><Relationship Id="rId7" Type="http://schemas.openxmlformats.org/officeDocument/2006/relationships/image" Target="../media/image67.jp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66.jpg"/><Relationship Id="rId11" Type="http://schemas.openxmlformats.org/officeDocument/2006/relationships/image" Target="../media/image71.jpeg"/><Relationship Id="rId5" Type="http://schemas.openxmlformats.org/officeDocument/2006/relationships/image" Target="../media/image65.jpg"/><Relationship Id="rId15" Type="http://schemas.openxmlformats.org/officeDocument/2006/relationships/image" Target="../media/image75.jpg"/><Relationship Id="rId10" Type="http://schemas.openxmlformats.org/officeDocument/2006/relationships/image" Target="../media/image70.jpg"/><Relationship Id="rId4" Type="http://schemas.openxmlformats.org/officeDocument/2006/relationships/image" Target="../media/image18.png"/><Relationship Id="rId9" Type="http://schemas.openxmlformats.org/officeDocument/2006/relationships/image" Target="../media/image69.jpg"/><Relationship Id="rId14" Type="http://schemas.openxmlformats.org/officeDocument/2006/relationships/image" Target="../media/image7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1.png"/><Relationship Id="rId5" Type="http://schemas.microsoft.com/office/2007/relationships/hdphoto" Target="../media/hdphoto16.wdp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1.xml"/><Relationship Id="rId4" Type="http://schemas.openxmlformats.org/officeDocument/2006/relationships/chart" Target="../charts/chart1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chart" Target="../charts/char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7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microsoft.com/office/2007/relationships/hdphoto" Target="../media/hdphoto2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microsoft.com/office/2007/relationships/hdphoto" Target="../media/hdphoto22.wdp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9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diagramColors" Target="../diagrams/colors5.xml"/><Relationship Id="rId3" Type="http://schemas.microsoft.com/office/2007/relationships/hdphoto" Target="../media/hdphoto23.wdp"/><Relationship Id="rId7" Type="http://schemas.microsoft.com/office/2007/relationships/hdphoto" Target="../media/hdphoto25.wdp"/><Relationship Id="rId12" Type="http://schemas.openxmlformats.org/officeDocument/2006/relationships/diagramQuickStyle" Target="../diagrams/quickStyle5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diagramLayout" Target="../diagrams/layout5.xml"/><Relationship Id="rId5" Type="http://schemas.microsoft.com/office/2007/relationships/hdphoto" Target="../media/hdphoto24.wdp"/><Relationship Id="rId10" Type="http://schemas.openxmlformats.org/officeDocument/2006/relationships/diagramData" Target="../diagrams/data5.xml"/><Relationship Id="rId4" Type="http://schemas.openxmlformats.org/officeDocument/2006/relationships/image" Target="../media/image95.png"/><Relationship Id="rId9" Type="http://schemas.microsoft.com/office/2007/relationships/hdphoto" Target="../media/hdphoto26.wdp"/><Relationship Id="rId14" Type="http://schemas.microsoft.com/office/2007/relationships/diagramDrawing" Target="../diagrams/drawing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hdphoto" Target="../media/hdphoto27.wdp"/><Relationship Id="rId7" Type="http://schemas.microsoft.com/office/2007/relationships/hdphoto" Target="../media/hdphoto28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microsoft.com/office/2007/relationships/hdphoto" Target="../media/hdphoto2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3.jp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12" Type="http://schemas.openxmlformats.org/officeDocument/2006/relationships/image" Target="../media/image32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27.png"/><Relationship Id="rId11" Type="http://schemas.openxmlformats.org/officeDocument/2006/relationships/image" Target="../media/image31.jpeg"/><Relationship Id="rId5" Type="http://schemas.openxmlformats.org/officeDocument/2006/relationships/image" Target="../media/image26.png"/><Relationship Id="rId15" Type="http://schemas.openxmlformats.org/officeDocument/2006/relationships/image" Target="../media/image35.jpeg"/><Relationship Id="rId10" Type="http://schemas.openxmlformats.org/officeDocument/2006/relationships/image" Target="../media/image30.jpg"/><Relationship Id="rId4" Type="http://schemas.openxmlformats.org/officeDocument/2006/relationships/image" Target="../media/image25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1619672" y="2420887"/>
            <a:ext cx="7056784" cy="3240361"/>
          </a:xfrm>
        </p:spPr>
        <p:txBody>
          <a:bodyPr/>
          <a:lstStyle/>
          <a:p>
            <a:pPr marL="0" indent="0" algn="ctr">
              <a:buNone/>
            </a:pPr>
            <a:endParaRPr lang="ru-RU" sz="40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 algn="ctr">
              <a:buNone/>
            </a:pPr>
            <a:r>
              <a:rPr lang="ru-RU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Сельскохозяйственная </a:t>
            </a:r>
            <a:r>
              <a:rPr lang="ru-RU" sz="4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микроперепись</a:t>
            </a:r>
            <a:r>
              <a:rPr lang="ru-RU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2021 </a:t>
            </a:r>
            <a:r>
              <a:rPr lang="ru-RU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года</a:t>
            </a:r>
          </a:p>
          <a:p>
            <a:pPr algn="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3EC171B-168E-470A-9494-F7435979B2B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82" y="116632"/>
            <a:ext cx="2667542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388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323">
              <a:schemeClr val="accent3">
                <a:lumMod val="40000"/>
                <a:lumOff val="60000"/>
              </a:schemeClr>
            </a:gs>
            <a:gs pos="42496">
              <a:schemeClr val="accent3">
                <a:lumMod val="60000"/>
                <a:lumOff val="40000"/>
              </a:schemeClr>
            </a:gs>
            <a:gs pos="16000">
              <a:schemeClr val="bg2">
                <a:tint val="97000"/>
                <a:hueMod val="92000"/>
                <a:satMod val="169000"/>
                <a:lumMod val="164000"/>
              </a:schemeClr>
            </a:gs>
            <a:gs pos="75407">
              <a:schemeClr val="accent3">
                <a:lumMod val="20000"/>
                <a:lumOff val="80000"/>
              </a:schemeClr>
            </a:gs>
            <a:gs pos="99000">
              <a:schemeClr val="accent3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980728"/>
            <a:ext cx="82089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584D3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ru-RU" sz="2200" dirty="0">
              <a:solidFill>
                <a:srgbClr val="4584D3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87" y="647165"/>
            <a:ext cx="3397678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100" b="1" dirty="0" smtClean="0">
              <a:solidFill>
                <a:srgbClr val="31B6F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31B6F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Валовой </a:t>
            </a:r>
            <a:r>
              <a:rPr lang="ru-RU" sz="2800" b="1" dirty="0">
                <a:solidFill>
                  <a:srgbClr val="31B6F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надой </a:t>
            </a:r>
            <a:r>
              <a:rPr lang="ru-RU" sz="2800" b="1" dirty="0" smtClean="0">
                <a:solidFill>
                  <a:srgbClr val="31B6F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молока</a:t>
            </a:r>
            <a:r>
              <a:rPr lang="ru-RU" sz="2800" b="1" dirty="0" smtClean="0">
                <a:solidFill>
                  <a:srgbClr val="05E0D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rgbClr val="05E0D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5E0D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216,4 тыс. тонн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(102,1%)</a:t>
            </a:r>
            <a:endParaRPr lang="ru-RU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54" y="1286325"/>
            <a:ext cx="1578297" cy="1548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4777" y="647165"/>
            <a:ext cx="31902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1B6F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r>
              <a:rPr lang="ru-RU" sz="2800" b="1" dirty="0" smtClean="0">
                <a:solidFill>
                  <a:srgbClr val="31B6F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яиц</a:t>
            </a:r>
            <a:endParaRPr lang="ru-RU" sz="2800" b="1" dirty="0">
              <a:solidFill>
                <a:srgbClr val="31B6F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u="sng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285,6 млн. шт.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(98,1%)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26990"/>
            <a:ext cx="1686385" cy="11549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321832" y="6550223"/>
            <a:ext cx="2834104" cy="307777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% к </a:t>
            </a:r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январю-июню 2020 г.)</a:t>
            </a: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821683508"/>
              </p:ext>
            </p:extLst>
          </p:nvPr>
        </p:nvGraphicFramePr>
        <p:xfrm>
          <a:off x="107504" y="3933056"/>
          <a:ext cx="3816423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50999" y="3284984"/>
            <a:ext cx="813690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73E8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Удельный вес сельхозпроизводителей </a:t>
            </a:r>
            <a:br>
              <a:rPr lang="ru-RU" dirty="0" smtClean="0">
                <a:solidFill>
                  <a:srgbClr val="073E8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rgbClr val="073E8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в общем объеме производства продукции (в %)</a:t>
            </a:r>
            <a:endParaRPr lang="ru-RU" dirty="0">
              <a:solidFill>
                <a:srgbClr val="073E87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821959924"/>
              </p:ext>
            </p:extLst>
          </p:nvPr>
        </p:nvGraphicFramePr>
        <p:xfrm>
          <a:off x="2843808" y="3933056"/>
          <a:ext cx="6173884" cy="2664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Стрелка вниз 14"/>
          <p:cNvSpPr/>
          <p:nvPr/>
        </p:nvSpPr>
        <p:spPr>
          <a:xfrm rot="10800000">
            <a:off x="2483768" y="2188221"/>
            <a:ext cx="314324" cy="41740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5436096" y="2077342"/>
            <a:ext cx="318167" cy="42714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759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rgbClr val="E1F3E6"/>
            </a:gs>
            <a:gs pos="21682">
              <a:srgbClr val="F2FAF4"/>
            </a:gs>
            <a:gs pos="59000">
              <a:srgbClr val="B8E3C3"/>
            </a:gs>
            <a:gs pos="77000">
              <a:srgbClr val="94D5A5"/>
            </a:gs>
            <a:gs pos="86000">
              <a:srgbClr val="63C27B"/>
            </a:gs>
            <a:gs pos="16000">
              <a:schemeClr val="bg2">
                <a:tint val="97000"/>
                <a:hueMod val="92000"/>
                <a:satMod val="169000"/>
                <a:lumMod val="164000"/>
              </a:schemeClr>
            </a:gs>
            <a:gs pos="95000">
              <a:schemeClr val="accent3">
                <a:lumMod val="75000"/>
                <a:alpha val="59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054" y="114271"/>
            <a:ext cx="8932929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Поголовье 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скота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птицы в хозяйствах всех категорий  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 июля 2021 года </a:t>
            </a:r>
          </a:p>
          <a:p>
            <a:pPr algn="ctr"/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(тысяч голов)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5" b="98923" l="0" r="99600">
                        <a14:foregroundMark x1="52667" y1="95691" x2="52667" y2="95691"/>
                        <a14:foregroundMark x1="64800" y1="94075" x2="64800" y2="94075"/>
                        <a14:foregroundMark x1="72400" y1="93716" x2="72400" y2="93716"/>
                        <a14:foregroundMark x1="89600" y1="94434" x2="89600" y2="94434"/>
                        <a14:foregroundMark x1="95200" y1="93716" x2="95200" y2="93716"/>
                        <a14:foregroundMark x1="89867" y1="95691" x2="89867" y2="95691"/>
                        <a14:foregroundMark x1="92800" y1="92460" x2="92800" y2="92460"/>
                        <a14:foregroundMark x1="87600" y1="95332" x2="87600" y2="95332"/>
                        <a14:foregroundMark x1="73867" y1="93716" x2="73867" y2="93716"/>
                        <a14:foregroundMark x1="29867" y1="96768" x2="29867" y2="96768"/>
                        <a14:foregroundMark x1="15600" y1="94794" x2="15600" y2="94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12" y="1269535"/>
            <a:ext cx="3510581" cy="26425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8195" y="1537483"/>
            <a:ext cx="3661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Крупный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рогатый скот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2077564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133,7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86162" y="2077563"/>
            <a:ext cx="147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2400" b="1" dirty="0" smtClean="0">
                <a:ln w="1905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101,1</a:t>
            </a:r>
            <a:r>
              <a:rPr lang="ru-RU" sz="2200" b="1" dirty="0" smtClean="0">
                <a:ln w="1905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2200" b="1" dirty="0">
              <a:ln w="1905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009938" y="2008079"/>
            <a:ext cx="2976124" cy="93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6985948" y="6550223"/>
            <a:ext cx="2169987" cy="307777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% к </a:t>
            </a:r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июлю 2020 г.)</a:t>
            </a: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355" b="96623" l="0" r="36461">
                        <a14:foregroundMark x1="21962" y1="87617" x2="21962" y2="87617"/>
                        <a14:foregroundMark x1="20896" y1="93433" x2="20896" y2="93433"/>
                        <a14:foregroundMark x1="25586" y1="93058" x2="25586" y2="93058"/>
                        <a14:foregroundMark x1="27292" y1="91182" x2="27292" y2="91182"/>
                        <a14:foregroundMark x1="28358" y1="87992" x2="28358" y2="87992"/>
                        <a14:foregroundMark x1="20043" y1="90056" x2="20043" y2="90056"/>
                        <a14:foregroundMark x1="19403" y1="94184" x2="19403" y2="94184"/>
                        <a14:foregroundMark x1="24733" y1="95122" x2="24733" y2="95122"/>
                        <a14:foregroundMark x1="19403" y1="91745" x2="19403" y2="91745"/>
                        <a14:foregroundMark x1="18337" y1="91182" x2="18337" y2="91182"/>
                        <a14:foregroundMark x1="20896" y1="95497" x2="20896" y2="95497"/>
                        <a14:foregroundMark x1="8529" y1="72983" x2="8529" y2="72983"/>
                        <a14:foregroundMark x1="3625" y1="80863" x2="3625" y2="80863"/>
                        <a14:foregroundMark x1="4904" y1="77861" x2="4904" y2="77861"/>
                        <a14:foregroundMark x1="12580" y1="72233" x2="12580" y2="72233"/>
                        <a14:foregroundMark x1="24520" y1="71295" x2="24520" y2="71295"/>
                        <a14:foregroundMark x1="31557" y1="75235" x2="31557" y2="75235"/>
                        <a14:foregroundMark x1="32836" y1="79550" x2="32836" y2="79550"/>
                        <a14:foregroundMark x1="21322" y1="70169" x2="21322" y2="70169"/>
                        <a14:foregroundMark x1="29211" y1="72420" x2="29211" y2="72420"/>
                        <a14:foregroundMark x1="27079" y1="71670" x2="27079" y2="71670"/>
                        <a14:foregroundMark x1="19616" y1="69418" x2="19616" y2="69418"/>
                        <a14:foregroundMark x1="15139" y1="69794" x2="15139" y2="69794"/>
                        <a14:foregroundMark x1="11087" y1="70732" x2="11087" y2="70732"/>
                        <a14:foregroundMark x1="34755" y1="82176" x2="34755" y2="82176"/>
                        <a14:foregroundMark x1="35181" y1="84615" x2="35181" y2="84615"/>
                        <a14:foregroundMark x1="2345" y1="83677" x2="2345" y2="83677"/>
                        <a14:foregroundMark x1="1493" y1="85366" x2="1493" y2="85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290" r="62895"/>
          <a:stretch/>
        </p:blipFill>
        <p:spPr>
          <a:xfrm>
            <a:off x="-159144" y="1122383"/>
            <a:ext cx="2097457" cy="21646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72167" y="1768315"/>
            <a:ext cx="2483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коровы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39725" y="2676990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29853"/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57,4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42774" y="2676989"/>
            <a:ext cx="126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2400" b="1" dirty="0">
                <a:ln w="1905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101,2</a:t>
            </a:r>
            <a:r>
              <a:rPr lang="ru-RU" sz="2200" b="1" dirty="0">
                <a:ln w="1905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840256" y="2558641"/>
            <a:ext cx="2232248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750" b="89167" l="16875" r="82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73" t="14693" r="16735" b="10307"/>
          <a:stretch/>
        </p:blipFill>
        <p:spPr>
          <a:xfrm>
            <a:off x="5283335" y="2184652"/>
            <a:ext cx="1466950" cy="12571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" b="36875" l="1094" r="57344">
                        <a14:foregroundMark x1="44375" y1="17656" x2="44375" y2="17656"/>
                        <a14:foregroundMark x1="43281" y1="3125" x2="43281" y2="3125"/>
                        <a14:foregroundMark x1="51875" y1="7344" x2="51875" y2="7344"/>
                      </a14:backgroundRemoval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601" b="63159"/>
          <a:stretch/>
        </p:blipFill>
        <p:spPr>
          <a:xfrm flipH="1">
            <a:off x="6910669" y="760685"/>
            <a:ext cx="2066315" cy="1017700"/>
          </a:xfrm>
          <a:prstGeom prst="rect">
            <a:avLst/>
          </a:prstGeom>
          <a:scene3d>
            <a:camera prst="orthographicFront">
              <a:rot lat="0" lon="1800000" rev="0"/>
            </a:camera>
            <a:lightRig rig="threePt" dir="t"/>
          </a:scene3d>
        </p:spPr>
      </p:pic>
      <p:grpSp>
        <p:nvGrpSpPr>
          <p:cNvPr id="28" name="Группа 27"/>
          <p:cNvGrpSpPr/>
          <p:nvPr/>
        </p:nvGrpSpPr>
        <p:grpSpPr>
          <a:xfrm>
            <a:off x="248442" y="5092634"/>
            <a:ext cx="2107276" cy="1457589"/>
            <a:chOff x="4971743" y="2893753"/>
            <a:chExt cx="1296462" cy="115048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375" b="99844" l="41563" r="65000">
                          <a14:foregroundMark x1="51875" y1="67656" x2="51875" y2="67656"/>
                          <a14:foregroundMark x1="47969" y1="66094" x2="47969" y2="66094"/>
                          <a14:foregroundMark x1="44063" y1="70313" x2="44063" y2="70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25" t="64544" r="34575"/>
            <a:stretch/>
          </p:blipFill>
          <p:spPr>
            <a:xfrm>
              <a:off x="4971743" y="2893753"/>
              <a:ext cx="785235" cy="1150485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438" b="50156" l="44375" r="73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27" t="23419" r="25468" b="47958"/>
            <a:stretch/>
          </p:blipFill>
          <p:spPr>
            <a:xfrm flipH="1">
              <a:off x="5364360" y="2940150"/>
              <a:ext cx="903845" cy="1079976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3428256" y="4251452"/>
            <a:ext cx="2135369" cy="1377535"/>
            <a:chOff x="5035602" y="3053606"/>
            <a:chExt cx="1517612" cy="1002491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6421" b="95445" l="30000" r="66102">
                          <a14:foregroundMark x1="48814" y1="53579" x2="48814" y2="53579"/>
                          <a14:foregroundMark x1="49831" y1="52061" x2="49831" y2="52061"/>
                          <a14:foregroundMark x1="47797" y1="55748" x2="47797" y2="55748"/>
                          <a14:foregroundMark x1="53559" y1="52495" x2="53559" y2="524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81" t="46373" r="34481" b="4053"/>
            <a:stretch/>
          </p:blipFill>
          <p:spPr>
            <a:xfrm>
              <a:off x="5466937" y="3053606"/>
              <a:ext cx="585717" cy="640221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735" b="47289" l="36610" r="67797">
                          <a14:foregroundMark x1="56881" y1="8216" x2="56881" y2="8216"/>
                          <a14:foregroundMark x1="52294" y1="8216" x2="52294" y2="82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7" t="1822" r="31022" b="53111"/>
            <a:stretch/>
          </p:blipFill>
          <p:spPr>
            <a:xfrm>
              <a:off x="5035602" y="3155688"/>
              <a:ext cx="738979" cy="799443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8782" b="92620" l="60182" r="95745">
                          <a14:foregroundMark x1="70213" y1="43173" x2="70213" y2="43173"/>
                          <a14:foregroundMark x1="63830" y1="42435" x2="63830" y2="42435"/>
                        </a14:backgroundRemoval>
                      </a14:imgEffect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1" t="28898"/>
            <a:stretch/>
          </p:blipFill>
          <p:spPr>
            <a:xfrm>
              <a:off x="5888754" y="3100685"/>
              <a:ext cx="664460" cy="955412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3321" b="37269" l="35562" r="580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0" r="39721" b="61590"/>
            <a:stretch/>
          </p:blipFill>
          <p:spPr>
            <a:xfrm>
              <a:off x="5683604" y="3501975"/>
              <a:ext cx="384244" cy="453156"/>
            </a:xfrm>
            <a:prstGeom prst="rect">
              <a:avLst/>
            </a:prstGeom>
          </p:spPr>
        </p:pic>
      </p:grp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0000" b="75625" l="58594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59" t="50000" b="21417"/>
          <a:stretch/>
        </p:blipFill>
        <p:spPr>
          <a:xfrm flipH="1">
            <a:off x="7404437" y="4845325"/>
            <a:ext cx="1655229" cy="108819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692" r="91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683" y="5047779"/>
            <a:ext cx="1693368" cy="130982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0" y="3989368"/>
            <a:ext cx="2261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Овцы и козы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64073" y="5471859"/>
            <a:ext cx="1536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Птица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133919" y="3681285"/>
            <a:ext cx="1536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Свиньи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183259" y="4476133"/>
            <a:ext cx="1940469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4055" y="4463165"/>
            <a:ext cx="1023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23,2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321460" y="4513943"/>
            <a:ext cx="1062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2400" b="1" dirty="0">
                <a:ln w="1905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97,2%</a:t>
            </a: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V="1">
            <a:off x="3498000" y="6035976"/>
            <a:ext cx="2144627" cy="13106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275856" y="6049083"/>
            <a:ext cx="1292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3495,5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24117" y="6110638"/>
            <a:ext cx="1351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2400" b="1" dirty="0">
                <a:ln w="1905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100,3</a:t>
            </a:r>
            <a:r>
              <a:rPr lang="ru-RU" sz="2200" b="1" dirty="0">
                <a:ln w="1905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6838882" y="4208018"/>
            <a:ext cx="1940469" cy="1218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971797" y="4221556"/>
            <a:ext cx="902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2,9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09116" y="4283111"/>
            <a:ext cx="1334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2400" b="1" dirty="0">
                <a:ln w="1905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107,7</a:t>
            </a:r>
            <a:r>
              <a:rPr lang="ru-RU" sz="2200" b="1" dirty="0">
                <a:ln w="1905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3130847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Рисунок 3" descr="podlogka.png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4" y="6369431"/>
            <a:ext cx="9144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3924" y="72177"/>
            <a:ext cx="9140076" cy="6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Поголовье сельскохозяйственных животных  по переписям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2006 и 2016 годов </a:t>
            </a:r>
            <a:r>
              <a:rPr lang="ru-RU" altLang="ru-RU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(тысяч голов)</a:t>
            </a:r>
            <a:endParaRPr lang="ru-RU" altLang="ru-RU" sz="18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6" y="1155436"/>
            <a:ext cx="1584235" cy="1414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00" y="1465648"/>
            <a:ext cx="1180311" cy="105350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85121" y="2709883"/>
            <a:ext cx="201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рогатый скот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64298" y="2814419"/>
            <a:ext cx="191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Коровы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88224" y="2814419"/>
            <a:ext cx="1916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Свиньи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3323" y="5487984"/>
            <a:ext cx="191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Овцы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87852" y="5474707"/>
            <a:ext cx="191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Козы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1465" y="11639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152,4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82197" y="140121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135,1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ятиугольник 29"/>
          <p:cNvSpPr/>
          <p:nvPr/>
        </p:nvSpPr>
        <p:spPr>
          <a:xfrm rot="5400000">
            <a:off x="2011673" y="562850"/>
            <a:ext cx="428979" cy="776785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-11,4%</a:t>
            </a:r>
            <a:endParaRPr lang="ru-RU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6">
            <a:lum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/>
          <a:stretch/>
        </p:blipFill>
        <p:spPr>
          <a:xfrm>
            <a:off x="3162506" y="1365689"/>
            <a:ext cx="1628135" cy="122952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82" y="1622702"/>
            <a:ext cx="1283210" cy="926143"/>
          </a:xfrm>
          <a:prstGeom prst="rect">
            <a:avLst/>
          </a:prstGeom>
        </p:spPr>
      </p:pic>
      <p:sp>
        <p:nvSpPr>
          <p:cNvPr id="43" name="Пятиугольник 42"/>
          <p:cNvSpPr/>
          <p:nvPr/>
        </p:nvSpPr>
        <p:spPr>
          <a:xfrm rot="5400000">
            <a:off x="5063099" y="562850"/>
            <a:ext cx="428979" cy="776785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-12,5%</a:t>
            </a:r>
            <a:endParaRPr lang="ru-RU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91443" y="140121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58,4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13298" y="11639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24" y="1905323"/>
            <a:ext cx="1065248" cy="72547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519" y="1678332"/>
            <a:ext cx="1473200" cy="10033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6401737" y="153869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113,0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95408" y="131319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132,9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ятиугольник 50"/>
          <p:cNvSpPr/>
          <p:nvPr/>
        </p:nvSpPr>
        <p:spPr>
          <a:xfrm rot="16200000">
            <a:off x="7862368" y="562850"/>
            <a:ext cx="428979" cy="776785"/>
          </a:xfrm>
          <a:prstGeom prst="homePlate">
            <a:avLst/>
          </a:prstGeom>
          <a:solidFill>
            <a:srgbClr val="07A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17,6%</a:t>
            </a:r>
            <a:endParaRPr lang="ru-RU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2"/>
          <a:stretch/>
        </p:blipFill>
        <p:spPr>
          <a:xfrm>
            <a:off x="394174" y="4251411"/>
            <a:ext cx="1167129" cy="114885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2" r="10607" b="8831"/>
          <a:stretch/>
        </p:blipFill>
        <p:spPr>
          <a:xfrm>
            <a:off x="1599552" y="4070947"/>
            <a:ext cx="1440789" cy="139411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04844" y="419405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14,4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30118" y="395683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16,3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ятиугольник 55"/>
          <p:cNvSpPr/>
          <p:nvPr/>
        </p:nvSpPr>
        <p:spPr>
          <a:xfrm rot="16200000">
            <a:off x="2114124" y="3285573"/>
            <a:ext cx="428979" cy="776785"/>
          </a:xfrm>
          <a:prstGeom prst="homePlate">
            <a:avLst/>
          </a:prstGeom>
          <a:solidFill>
            <a:srgbClr val="07A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13,8%</a:t>
            </a:r>
            <a:endParaRPr lang="ru-RU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21" y="3672108"/>
            <a:ext cx="1688877" cy="183899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19504" b="5283"/>
          <a:stretch/>
        </p:blipFill>
        <p:spPr>
          <a:xfrm>
            <a:off x="4945606" y="4454360"/>
            <a:ext cx="1044778" cy="936104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3522974" y="383589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24,3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016280" y="411877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11,6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ятиугольник 63"/>
          <p:cNvSpPr/>
          <p:nvPr/>
        </p:nvSpPr>
        <p:spPr>
          <a:xfrm rot="5400000">
            <a:off x="5063099" y="3349714"/>
            <a:ext cx="428979" cy="776785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-52,4%</a:t>
            </a:r>
            <a:endParaRPr lang="ru-RU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ятиугольник 64"/>
          <p:cNvSpPr/>
          <p:nvPr/>
        </p:nvSpPr>
        <p:spPr>
          <a:xfrm rot="16200000">
            <a:off x="6552751" y="3291101"/>
            <a:ext cx="428979" cy="776785"/>
          </a:xfrm>
          <a:prstGeom prst="homePlate">
            <a:avLst/>
          </a:prstGeom>
          <a:solidFill>
            <a:srgbClr val="07A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19,7%</a:t>
            </a:r>
            <a:endParaRPr lang="ru-RU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051" y="4203505"/>
            <a:ext cx="1291652" cy="1400586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12299" r="4558" b="10007"/>
          <a:stretch/>
        </p:blipFill>
        <p:spPr>
          <a:xfrm>
            <a:off x="6566202" y="4683857"/>
            <a:ext cx="813760" cy="768551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6465276" y="411877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66,3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517487" y="404603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79,3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59457" y="5487983"/>
            <a:ext cx="191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Кролики домашние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362775" y="6334836"/>
            <a:ext cx="174686" cy="1746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6691071" y="6339498"/>
            <a:ext cx="174686" cy="1746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543680" y="625756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1428" y="625756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683568" y="5869272"/>
            <a:ext cx="7920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683568" y="1034472"/>
            <a:ext cx="7920880" cy="4842800"/>
            <a:chOff x="683568" y="1034472"/>
            <a:chExt cx="7920880" cy="484280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3131840" y="1052736"/>
              <a:ext cx="0" cy="482453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6156176" y="1034472"/>
              <a:ext cx="0" cy="48428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683568" y="3356992"/>
              <a:ext cx="7920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Овал 69"/>
            <p:cNvSpPr/>
            <p:nvPr/>
          </p:nvSpPr>
          <p:spPr>
            <a:xfrm>
              <a:off x="2909559" y="3108725"/>
              <a:ext cx="500132" cy="5001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5900341" y="3108725"/>
              <a:ext cx="500132" cy="5001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482646" y="3284984"/>
            <a:ext cx="13349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СХО – 18000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КФХ –   3877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ЛПХ – 57000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95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792" y="4046726"/>
            <a:ext cx="1065400" cy="1464925"/>
          </a:xfrm>
          <a:prstGeom prst="rect">
            <a:avLst/>
          </a:prstGeom>
        </p:spPr>
      </p:pic>
      <p:pic>
        <p:nvPicPr>
          <p:cNvPr id="15363" name="Рисунок 3" descr="podlogka.png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4" y="6369431"/>
            <a:ext cx="9144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3924" y="72177"/>
            <a:ext cx="9140076" cy="3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Поголовье птицы по переписям 2006 и 2016 годов </a:t>
            </a:r>
            <a:r>
              <a:rPr lang="ru-RU" altLang="ru-RU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(тысяч голов)</a:t>
            </a:r>
            <a:endParaRPr lang="ru-RU" altLang="ru-RU" sz="18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7105" y="2811210"/>
            <a:ext cx="2016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Куры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64298" y="2814419"/>
            <a:ext cx="191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утки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88224" y="2814419"/>
            <a:ext cx="1916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Гуси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3323" y="5487984"/>
            <a:ext cx="191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Индейки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87852" y="5474707"/>
            <a:ext cx="191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Цесарки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0189" y="1662391"/>
            <a:ext cx="959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3399,2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44073" y="1438036"/>
            <a:ext cx="90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3998,6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32041" y="135020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20,7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12532" y="15311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14,0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50248" y="121769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18,1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41592" y="142139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16,6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ятиугольник 50"/>
          <p:cNvSpPr/>
          <p:nvPr/>
        </p:nvSpPr>
        <p:spPr>
          <a:xfrm rot="16200000">
            <a:off x="2025872" y="536083"/>
            <a:ext cx="428979" cy="776785"/>
          </a:xfrm>
          <a:prstGeom prst="homePlate">
            <a:avLst/>
          </a:prstGeom>
          <a:solidFill>
            <a:srgbClr val="07A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+17,6%</a:t>
            </a:r>
            <a:endParaRPr lang="ru-RU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7378" y="4204307"/>
            <a:ext cx="56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976610" y="3975554"/>
            <a:ext cx="56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606355" y="4281207"/>
            <a:ext cx="698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960808" y="406794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642315" y="431881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735853" y="409612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19,7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59457" y="5487983"/>
            <a:ext cx="191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Перепёлки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362775" y="6334836"/>
            <a:ext cx="174686" cy="1746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6691071" y="6339498"/>
            <a:ext cx="174686" cy="1746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543680" y="625756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1428" y="625756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683568" y="5869272"/>
            <a:ext cx="7920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>
          <a:xfrm>
            <a:off x="683568" y="1034472"/>
            <a:ext cx="7920880" cy="4842800"/>
            <a:chOff x="683568" y="1034472"/>
            <a:chExt cx="7920880" cy="484280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3131840" y="1052736"/>
              <a:ext cx="0" cy="482453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6156176" y="1034472"/>
              <a:ext cx="0" cy="48428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683568" y="3356992"/>
              <a:ext cx="7920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Овал 69"/>
            <p:cNvSpPr/>
            <p:nvPr/>
          </p:nvSpPr>
          <p:spPr>
            <a:xfrm>
              <a:off x="2909559" y="3108725"/>
              <a:ext cx="500132" cy="5001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5900341" y="3108725"/>
              <a:ext cx="500132" cy="5001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82" y="1608439"/>
            <a:ext cx="1554770" cy="13992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1" y="1868044"/>
            <a:ext cx="1229904" cy="11063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70" y="1889386"/>
            <a:ext cx="887641" cy="1044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44" y="1616256"/>
            <a:ext cx="1142049" cy="1344437"/>
          </a:xfrm>
          <a:prstGeom prst="rect">
            <a:avLst/>
          </a:prstGeom>
        </p:spPr>
      </p:pic>
      <p:sp>
        <p:nvSpPr>
          <p:cNvPr id="57" name="Пятиугольник 56"/>
          <p:cNvSpPr/>
          <p:nvPr/>
        </p:nvSpPr>
        <p:spPr>
          <a:xfrm rot="16200000">
            <a:off x="4990998" y="507449"/>
            <a:ext cx="428979" cy="776785"/>
          </a:xfrm>
          <a:prstGeom prst="homePlate">
            <a:avLst/>
          </a:prstGeom>
          <a:solidFill>
            <a:srgbClr val="07A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+48%</a:t>
            </a:r>
            <a:endParaRPr lang="ru-RU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26" y="1463444"/>
            <a:ext cx="1414591" cy="15609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B"/>
              </a:clrFrom>
              <a:clrTo>
                <a:srgbClr val="FE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46" y="1735700"/>
            <a:ext cx="1133601" cy="1250870"/>
          </a:xfrm>
          <a:prstGeom prst="rect">
            <a:avLst/>
          </a:prstGeom>
        </p:spPr>
      </p:pic>
      <p:sp>
        <p:nvSpPr>
          <p:cNvPr id="67" name="Пятиугольник 66"/>
          <p:cNvSpPr/>
          <p:nvPr/>
        </p:nvSpPr>
        <p:spPr>
          <a:xfrm rot="5400000">
            <a:off x="7834895" y="540725"/>
            <a:ext cx="428979" cy="776785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-8,4%</a:t>
            </a:r>
            <a:endParaRPr lang="ru-RU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532" y="4774793"/>
            <a:ext cx="1063968" cy="6232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97" y="4540624"/>
            <a:ext cx="1469783" cy="860961"/>
          </a:xfrm>
          <a:prstGeom prst="rect">
            <a:avLst/>
          </a:prstGeom>
        </p:spPr>
      </p:pic>
      <p:sp>
        <p:nvSpPr>
          <p:cNvPr id="75" name="Пятиугольник 74"/>
          <p:cNvSpPr/>
          <p:nvPr/>
        </p:nvSpPr>
        <p:spPr>
          <a:xfrm rot="16200000">
            <a:off x="5069866" y="3359800"/>
            <a:ext cx="428979" cy="776785"/>
          </a:xfrm>
          <a:prstGeom prst="homePlate">
            <a:avLst/>
          </a:prstGeom>
          <a:solidFill>
            <a:srgbClr val="07A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6,5 р.</a:t>
            </a:r>
            <a:endParaRPr lang="ru-RU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9" y="4372664"/>
            <a:ext cx="799814" cy="1099745"/>
          </a:xfrm>
          <a:prstGeom prst="rect">
            <a:avLst/>
          </a:prstGeom>
        </p:spPr>
      </p:pic>
      <p:sp>
        <p:nvSpPr>
          <p:cNvPr id="76" name="Пятиугольник 75"/>
          <p:cNvSpPr/>
          <p:nvPr/>
        </p:nvSpPr>
        <p:spPr>
          <a:xfrm rot="16200000">
            <a:off x="2052070" y="3359800"/>
            <a:ext cx="428979" cy="776785"/>
          </a:xfrm>
          <a:prstGeom prst="homePlate">
            <a:avLst/>
          </a:prstGeom>
          <a:solidFill>
            <a:srgbClr val="07A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4,3 р.</a:t>
            </a:r>
            <a:endParaRPr lang="ru-RU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29" y="4578352"/>
            <a:ext cx="822478" cy="8826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468" y="4337771"/>
            <a:ext cx="1093988" cy="1174036"/>
          </a:xfrm>
          <a:prstGeom prst="rect">
            <a:avLst/>
          </a:prstGeom>
        </p:spPr>
      </p:pic>
      <p:sp>
        <p:nvSpPr>
          <p:cNvPr id="78" name="Пятиугольник 77"/>
          <p:cNvSpPr/>
          <p:nvPr/>
        </p:nvSpPr>
        <p:spPr>
          <a:xfrm rot="16200000">
            <a:off x="7834894" y="3359800"/>
            <a:ext cx="428979" cy="776785"/>
          </a:xfrm>
          <a:prstGeom prst="homePlate">
            <a:avLst/>
          </a:prstGeom>
          <a:solidFill>
            <a:srgbClr val="07A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193 р.</a:t>
            </a:r>
            <a:endParaRPr lang="ru-RU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верх 5"/>
          <p:cNvSpPr/>
          <p:nvPr/>
        </p:nvSpPr>
        <p:spPr>
          <a:xfrm>
            <a:off x="7481021" y="6020054"/>
            <a:ext cx="1046920" cy="576064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68344" y="6237312"/>
            <a:ext cx="70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cs typeface="Arial" charset="0"/>
              </a:rPr>
              <a:t>18 %</a:t>
            </a:r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7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 txBox="1">
            <a:spLocks noChangeArrowheads="1"/>
          </p:cNvSpPr>
          <p:nvPr/>
        </p:nvSpPr>
        <p:spPr>
          <a:xfrm>
            <a:off x="0" y="20639"/>
            <a:ext cx="9144000" cy="103209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endParaRPr lang="ru-RU" sz="2400" b="1" kern="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126"/>
            <a:ext cx="8928992" cy="1325563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Структура производства</a:t>
            </a:r>
            <a:r>
              <a:rPr lang="ru-RU" sz="28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8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основных продуктов </a:t>
            </a:r>
            <a:r>
              <a:rPr lang="ru-RU" sz="2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растениеводства</a:t>
            </a:r>
            <a:br>
              <a:rPr lang="ru-RU" sz="2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в 2016 г.</a:t>
            </a:r>
            <a:r>
              <a:rPr lang="ru-RU" sz="28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8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</a:br>
            <a:endParaRPr lang="ru-RU" sz="2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7584" y="1695452"/>
            <a:ext cx="3886200" cy="4351338"/>
          </a:xfrm>
        </p:spPr>
        <p:txBody>
          <a:bodyPr/>
          <a:lstStyle/>
          <a:p>
            <a:r>
              <a:rPr lang="ru-RU" b="1" dirty="0"/>
              <a:t>Картофель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0248" y="1695452"/>
            <a:ext cx="3886200" cy="4351338"/>
          </a:xfrm>
        </p:spPr>
        <p:txBody>
          <a:bodyPr/>
          <a:lstStyle/>
          <a:p>
            <a:r>
              <a:rPr lang="ru-RU" b="1" dirty="0" smtClean="0"/>
              <a:t>Овощи</a:t>
            </a:r>
          </a:p>
          <a:p>
            <a:endParaRPr lang="ru-RU" dirty="0"/>
          </a:p>
        </p:txBody>
      </p:sp>
      <p:graphicFrame>
        <p:nvGraphicFramePr>
          <p:cNvPr id="8" name="Объект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144715"/>
              </p:ext>
            </p:extLst>
          </p:nvPr>
        </p:nvGraphicFramePr>
        <p:xfrm>
          <a:off x="0" y="1393099"/>
          <a:ext cx="4374589" cy="4143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Объект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981966"/>
              </p:ext>
            </p:extLst>
          </p:nvPr>
        </p:nvGraphicFramePr>
        <p:xfrm>
          <a:off x="4139952" y="1556792"/>
          <a:ext cx="4644008" cy="4489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42447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0"/>
            <a:ext cx="50405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39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Надпись 2"/>
          <p:cNvSpPr txBox="1">
            <a:spLocks noChangeArrowheads="1"/>
          </p:cNvSpPr>
          <p:nvPr/>
        </p:nvSpPr>
        <p:spPr bwMode="auto">
          <a:xfrm>
            <a:off x="5692035" y="693459"/>
            <a:ext cx="1017143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308 тыс.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Надпись 2"/>
          <p:cNvSpPr txBox="1">
            <a:spLocks noChangeArrowheads="1"/>
          </p:cNvSpPr>
          <p:nvPr/>
        </p:nvSpPr>
        <p:spPr bwMode="auto">
          <a:xfrm>
            <a:off x="7824788" y="1682079"/>
            <a:ext cx="816364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1440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Надпись 2"/>
          <p:cNvSpPr txBox="1">
            <a:spLocks noChangeArrowheads="1"/>
          </p:cNvSpPr>
          <p:nvPr/>
        </p:nvSpPr>
        <p:spPr bwMode="auto">
          <a:xfrm>
            <a:off x="1682002" y="2771035"/>
            <a:ext cx="706082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426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 rot="16200000">
            <a:off x="1544354" y="3182772"/>
            <a:ext cx="841348" cy="679179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44000">
                <a:srgbClr val="F7BD55"/>
              </a:gs>
              <a:gs pos="79000">
                <a:srgbClr val="FAEDD5"/>
              </a:gs>
              <a:gs pos="0">
                <a:srgbClr val="F5A10B"/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endParaRPr lang="ru-RU" kern="0">
              <a:solidFill>
                <a:sysClr val="window" lastClr="FFFFFF"/>
              </a:solidFill>
              <a:cs typeface="Arial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6200000">
            <a:off x="1800677" y="2170628"/>
            <a:ext cx="2934870" cy="679180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0">
                <a:srgbClr val="5C9C30"/>
              </a:gs>
              <a:gs pos="71000">
                <a:srgbClr val="339933">
                  <a:tint val="44500"/>
                  <a:satMod val="16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endParaRPr lang="ru-RU" kern="0">
              <a:solidFill>
                <a:sysClr val="window" lastClr="FFFFFF"/>
              </a:solidFill>
              <a:cs typeface="Arial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6200000">
            <a:off x="3294212" y="2872149"/>
            <a:ext cx="1316708" cy="679380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80000">
                <a:srgbClr val="FAEDD5"/>
              </a:gs>
              <a:gs pos="45000">
                <a:srgbClr val="EAB657"/>
              </a:gs>
              <a:gs pos="0">
                <a:srgbClr val="E19409"/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endParaRPr lang="ru-RU" kern="0">
              <a:solidFill>
                <a:sysClr val="window" lastClr="FFFFFF"/>
              </a:solidFill>
              <a:cs typeface="Arial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6200000">
            <a:off x="4623273" y="2115660"/>
            <a:ext cx="2845226" cy="685378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86000">
                <a:srgbClr val="FAEDD5"/>
              </a:gs>
              <a:gs pos="46000">
                <a:srgbClr val="EAB657"/>
              </a:gs>
              <a:gs pos="0">
                <a:srgbClr val="E19409"/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endParaRPr lang="ru-RU" kern="0">
              <a:solidFill>
                <a:sysClr val="window" lastClr="FFFFFF"/>
              </a:solidFill>
              <a:cs typeface="Arial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6200000">
            <a:off x="3770404" y="1941398"/>
            <a:ext cx="3213496" cy="683354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0">
                <a:srgbClr val="5C9C30"/>
              </a:gs>
              <a:gs pos="71000">
                <a:srgbClr val="339933">
                  <a:tint val="44500"/>
                  <a:satMod val="16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endParaRPr lang="ru-RU" kern="0">
              <a:solidFill>
                <a:sysClr val="window" lastClr="FFFFFF"/>
              </a:solidFill>
              <a:cs typeface="Arial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041305" y="1381817"/>
            <a:ext cx="1399525" cy="154837"/>
          </a:xfrm>
          <a:custGeom>
            <a:avLst/>
            <a:gdLst>
              <a:gd name="connsiteX0" fmla="*/ 0 w 1533525"/>
              <a:gd name="connsiteY0" fmla="*/ 122539 h 227367"/>
              <a:gd name="connsiteX1" fmla="*/ 171450 w 1533525"/>
              <a:gd name="connsiteY1" fmla="*/ 74914 h 227367"/>
              <a:gd name="connsiteX2" fmla="*/ 514350 w 1533525"/>
              <a:gd name="connsiteY2" fmla="*/ 227314 h 227367"/>
              <a:gd name="connsiteX3" fmla="*/ 828675 w 1533525"/>
              <a:gd name="connsiteY3" fmla="*/ 55864 h 227367"/>
              <a:gd name="connsiteX4" fmla="*/ 1209675 w 1533525"/>
              <a:gd name="connsiteY4" fmla="*/ 208264 h 227367"/>
              <a:gd name="connsiteX5" fmla="*/ 1476375 w 1533525"/>
              <a:gd name="connsiteY5" fmla="*/ 17764 h 227367"/>
              <a:gd name="connsiteX6" fmla="*/ 1533525 w 1533525"/>
              <a:gd name="connsiteY6" fmla="*/ 8239 h 227367"/>
              <a:gd name="connsiteX7" fmla="*/ 1533525 w 1533525"/>
              <a:gd name="connsiteY7" fmla="*/ 8239 h 22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3525" h="227367">
                <a:moveTo>
                  <a:pt x="0" y="122539"/>
                </a:moveTo>
                <a:cubicBezTo>
                  <a:pt x="42862" y="89995"/>
                  <a:pt x="85725" y="57452"/>
                  <a:pt x="171450" y="74914"/>
                </a:cubicBezTo>
                <a:cubicBezTo>
                  <a:pt x="257175" y="92376"/>
                  <a:pt x="404813" y="230489"/>
                  <a:pt x="514350" y="227314"/>
                </a:cubicBezTo>
                <a:cubicBezTo>
                  <a:pt x="623887" y="224139"/>
                  <a:pt x="712788" y="59039"/>
                  <a:pt x="828675" y="55864"/>
                </a:cubicBezTo>
                <a:cubicBezTo>
                  <a:pt x="944562" y="52689"/>
                  <a:pt x="1101725" y="214614"/>
                  <a:pt x="1209675" y="208264"/>
                </a:cubicBezTo>
                <a:cubicBezTo>
                  <a:pt x="1317625" y="201914"/>
                  <a:pt x="1422400" y="51101"/>
                  <a:pt x="1476375" y="17764"/>
                </a:cubicBezTo>
                <a:cubicBezTo>
                  <a:pt x="1530350" y="-15573"/>
                  <a:pt x="1533525" y="8239"/>
                  <a:pt x="1533525" y="8239"/>
                </a:cubicBezTo>
                <a:lnTo>
                  <a:pt x="1533525" y="8239"/>
                </a:lnTo>
              </a:path>
            </a:pathLst>
          </a:cu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endParaRPr lang="ru-RU" kern="0">
              <a:solidFill>
                <a:sysClr val="window" lastClr="FFFFFF"/>
              </a:solidFill>
              <a:cs typeface="Arial" charset="0"/>
            </a:endParaRPr>
          </a:p>
        </p:txBody>
      </p:sp>
      <p:sp>
        <p:nvSpPr>
          <p:cNvPr id="27" name="Пятиугольник 26"/>
          <p:cNvSpPr/>
          <p:nvPr/>
        </p:nvSpPr>
        <p:spPr>
          <a:xfrm rot="16200000">
            <a:off x="6676230" y="2772342"/>
            <a:ext cx="1658215" cy="683174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0">
                <a:srgbClr val="5C9C30"/>
              </a:gs>
              <a:gs pos="71000">
                <a:srgbClr val="339933">
                  <a:tint val="44500"/>
                  <a:satMod val="16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endParaRPr lang="ru-RU" kern="0">
              <a:solidFill>
                <a:sysClr val="window" lastClr="FFFFFF"/>
              </a:solidFill>
              <a:cs typeface="Arial" charset="0"/>
            </a:endParaRPr>
          </a:p>
        </p:txBody>
      </p:sp>
      <p:sp>
        <p:nvSpPr>
          <p:cNvPr id="28" name="Пятиугольник 27"/>
          <p:cNvSpPr/>
          <p:nvPr/>
        </p:nvSpPr>
        <p:spPr>
          <a:xfrm rot="16200000">
            <a:off x="7155849" y="2644605"/>
            <a:ext cx="2021055" cy="683176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80000">
                <a:srgbClr val="FAEDD5"/>
              </a:gs>
              <a:gs pos="45000">
                <a:srgbClr val="EAB657"/>
              </a:gs>
              <a:gs pos="0">
                <a:srgbClr val="E19409"/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endParaRPr lang="ru-RU" kern="0">
              <a:solidFill>
                <a:sysClr val="window" lastClr="FFFFFF"/>
              </a:solidFill>
              <a:cs typeface="Arial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680369" y="731001"/>
            <a:ext cx="295275" cy="228600"/>
          </a:xfrm>
          <a:prstGeom prst="rect">
            <a:avLst/>
          </a:prstGeom>
          <a:solidFill>
            <a:srgbClr val="5C9C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endParaRPr lang="ru-RU" kern="0">
              <a:solidFill>
                <a:sysClr val="window" lastClr="FFFFFF"/>
              </a:solidFill>
              <a:cs typeface="Arial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694113" y="1083315"/>
            <a:ext cx="295275" cy="228600"/>
          </a:xfrm>
          <a:prstGeom prst="rect">
            <a:avLst/>
          </a:prstGeom>
          <a:solidFill>
            <a:srgbClr val="E1940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endParaRPr lang="ru-RU" kern="0">
              <a:solidFill>
                <a:sysClr val="window" lastClr="FFFFFF"/>
              </a:solidFill>
              <a:cs typeface="Arial" charset="0"/>
            </a:endParaRPr>
          </a:p>
        </p:txBody>
      </p:sp>
      <p:sp>
        <p:nvSpPr>
          <p:cNvPr id="33" name="Надпись 2"/>
          <p:cNvSpPr txBox="1">
            <a:spLocks noChangeArrowheads="1"/>
          </p:cNvSpPr>
          <p:nvPr/>
        </p:nvSpPr>
        <p:spPr bwMode="auto">
          <a:xfrm>
            <a:off x="8053149" y="1035736"/>
            <a:ext cx="6858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2016</a:t>
            </a:r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Надпись 2"/>
          <p:cNvSpPr txBox="1">
            <a:spLocks noChangeArrowheads="1"/>
          </p:cNvSpPr>
          <p:nvPr/>
        </p:nvSpPr>
        <p:spPr bwMode="auto">
          <a:xfrm>
            <a:off x="8053149" y="717034"/>
            <a:ext cx="6858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2006</a:t>
            </a:r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Надпись 2"/>
          <p:cNvSpPr txBox="1">
            <a:spLocks noChangeArrowheads="1"/>
          </p:cNvSpPr>
          <p:nvPr/>
        </p:nvSpPr>
        <p:spPr bwMode="auto">
          <a:xfrm>
            <a:off x="160753" y="777918"/>
            <a:ext cx="2255963" cy="143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>
              <a:spcAft>
                <a:spcPts val="800"/>
              </a:spcAft>
            </a:pPr>
            <a:r>
              <a:rPr lang="ru-RU" sz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*ИП – Индивидуальные предприниматели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457200">
              <a:spcAft>
                <a:spcPts val="800"/>
              </a:spcAft>
            </a:pPr>
            <a:r>
              <a:rPr lang="ru-RU" sz="12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*ЛПХ </a:t>
            </a:r>
            <a:r>
              <a:rPr lang="ru-RU" sz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Личные </a:t>
            </a:r>
            <a:r>
              <a:rPr lang="ru-RU" sz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подсобные </a:t>
            </a:r>
            <a:r>
              <a:rPr lang="ru-RU" sz="12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хозяйства</a:t>
            </a:r>
            <a:endParaRPr lang="en-US" sz="1200" dirty="0" smtClean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457200">
              <a:spcAft>
                <a:spcPts val="800"/>
              </a:spcAft>
            </a:pPr>
            <a:r>
              <a:rPr lang="ru-RU" sz="12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*КФХ – Крестьянские (фермерские хозяйства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Надпись 2"/>
          <p:cNvSpPr txBox="1">
            <a:spLocks noChangeArrowheads="1"/>
          </p:cNvSpPr>
          <p:nvPr/>
        </p:nvSpPr>
        <p:spPr bwMode="auto">
          <a:xfrm>
            <a:off x="323528" y="4565507"/>
            <a:ext cx="2272186" cy="58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>
              <a:spcAft>
                <a:spcPts val="800"/>
              </a:spcAft>
            </a:pPr>
            <a:r>
              <a:rPr lang="ru-RU" sz="12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Сельскохозяйственные </a:t>
            </a:r>
            <a:r>
              <a:rPr lang="ru-RU" sz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организации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Надпись 2"/>
          <p:cNvSpPr txBox="1">
            <a:spLocks noChangeArrowheads="1"/>
          </p:cNvSpPr>
          <p:nvPr/>
        </p:nvSpPr>
        <p:spPr bwMode="auto">
          <a:xfrm>
            <a:off x="2416716" y="4559823"/>
            <a:ext cx="2618759" cy="70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>
              <a:spcAft>
                <a:spcPts val="800"/>
              </a:spcAft>
            </a:pPr>
            <a:r>
              <a:rPr lang="ru-RU" sz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Крестьянские (фермерские) хозяйства и ИП*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Надпись 2"/>
          <p:cNvSpPr txBox="1">
            <a:spLocks noChangeArrowheads="1"/>
          </p:cNvSpPr>
          <p:nvPr/>
        </p:nvSpPr>
        <p:spPr bwMode="auto">
          <a:xfrm>
            <a:off x="4879053" y="4574743"/>
            <a:ext cx="2146333" cy="81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>
              <a:spcAft>
                <a:spcPts val="800"/>
              </a:spcAft>
            </a:pPr>
            <a:r>
              <a:rPr lang="ru-RU" sz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ЛПХ</a:t>
            </a:r>
            <a:r>
              <a:rPr lang="en-US" sz="12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ru-RU" sz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другие индивидуальные хозяйства граждан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Надпись 2"/>
          <p:cNvSpPr txBox="1">
            <a:spLocks noChangeArrowheads="1"/>
          </p:cNvSpPr>
          <p:nvPr/>
        </p:nvSpPr>
        <p:spPr bwMode="auto">
          <a:xfrm>
            <a:off x="7171710" y="4558003"/>
            <a:ext cx="1728730" cy="81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>
              <a:spcAft>
                <a:spcPts val="800"/>
              </a:spcAft>
            </a:pPr>
            <a:r>
              <a:rPr lang="ru-RU" sz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Некоммерческие объединения граждан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Надпись 2"/>
          <p:cNvSpPr txBox="1">
            <a:spLocks noChangeArrowheads="1"/>
          </p:cNvSpPr>
          <p:nvPr/>
        </p:nvSpPr>
        <p:spPr bwMode="auto">
          <a:xfrm>
            <a:off x="959481" y="2571545"/>
            <a:ext cx="706082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429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ятиугольник 41"/>
          <p:cNvSpPr/>
          <p:nvPr/>
        </p:nvSpPr>
        <p:spPr>
          <a:xfrm rot="16200000">
            <a:off x="820643" y="3059630"/>
            <a:ext cx="948548" cy="679180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0">
                <a:srgbClr val="5C9C30"/>
              </a:gs>
              <a:gs pos="71000">
                <a:srgbClr val="339933">
                  <a:tint val="44500"/>
                  <a:satMod val="16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endParaRPr lang="ru-RU" kern="0">
              <a:solidFill>
                <a:sysClr val="window" lastClr="FFFFFF"/>
              </a:solidFill>
              <a:cs typeface="Arial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-4146" y="70449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число сельскохозяйственных организаций/хозяйств </a:t>
            </a:r>
            <a:r>
              <a:rPr lang="ru-RU" dirty="0" smtClean="0">
                <a:ln w="0"/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(единиц)</a:t>
            </a:r>
            <a:endParaRPr lang="ru-RU" dirty="0">
              <a:ln w="0"/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Garamond" panose="02020404030301010803"/>
              <a:cs typeface="Arial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5" b="32969"/>
          <a:stretch/>
        </p:blipFill>
        <p:spPr>
          <a:xfrm>
            <a:off x="-6006" y="3318918"/>
            <a:ext cx="9027219" cy="1376268"/>
          </a:xfrm>
          <a:prstGeom prst="rect">
            <a:avLst/>
          </a:prstGeom>
        </p:spPr>
      </p:pic>
      <p:sp>
        <p:nvSpPr>
          <p:cNvPr id="45" name="Надпись 2"/>
          <p:cNvSpPr txBox="1">
            <a:spLocks noChangeArrowheads="1"/>
          </p:cNvSpPr>
          <p:nvPr/>
        </p:nvSpPr>
        <p:spPr bwMode="auto">
          <a:xfrm>
            <a:off x="2914131" y="730442"/>
            <a:ext cx="816364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2217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Надпись 2"/>
          <p:cNvSpPr txBox="1">
            <a:spLocks noChangeArrowheads="1"/>
          </p:cNvSpPr>
          <p:nvPr/>
        </p:nvSpPr>
        <p:spPr bwMode="auto">
          <a:xfrm>
            <a:off x="3622706" y="2262628"/>
            <a:ext cx="816364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1029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Надпись 2"/>
          <p:cNvSpPr txBox="1">
            <a:spLocks noChangeArrowheads="1"/>
          </p:cNvSpPr>
          <p:nvPr/>
        </p:nvSpPr>
        <p:spPr bwMode="auto">
          <a:xfrm>
            <a:off x="4790532" y="373346"/>
            <a:ext cx="1017143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 тыс.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Надпись 2"/>
          <p:cNvSpPr txBox="1">
            <a:spLocks noChangeArrowheads="1"/>
          </p:cNvSpPr>
          <p:nvPr/>
        </p:nvSpPr>
        <p:spPr bwMode="auto">
          <a:xfrm>
            <a:off x="7025387" y="1975665"/>
            <a:ext cx="816364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1326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97560" y="5199958"/>
            <a:ext cx="8940587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15000"/>
              </a:lnSpc>
              <a:spcBef>
                <a:spcPct val="0"/>
              </a:spcBef>
            </a:pPr>
            <a:r>
              <a:rPr lang="ru-RU" sz="1100" b="1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 сравнению с 2006 </a:t>
            </a:r>
            <a:r>
              <a:rPr lang="ru-RU" sz="1100" b="1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г. снизилось </a:t>
            </a:r>
            <a:r>
              <a:rPr lang="ru-RU" sz="1100" b="1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число хозяйств по всем категориям сельхозпроизводителей, за исключением некоммерческих объединений граждан (+114 объединений).</a:t>
            </a:r>
            <a:r>
              <a:rPr lang="ru-RU" sz="1100" i="1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Больше </a:t>
            </a:r>
            <a:r>
              <a:rPr lang="ru-RU" sz="11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всего сократилось </a:t>
            </a:r>
            <a:r>
              <a:rPr lang="ru-RU" sz="11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число: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15000"/>
              </a:lnSpc>
              <a:spcBef>
                <a:spcPct val="0"/>
              </a:spcBef>
            </a:pPr>
            <a:r>
              <a:rPr lang="ru-RU" sz="1100" b="1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b="1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КФХ* </a:t>
            </a:r>
            <a:r>
              <a:rPr lang="ru-RU" sz="1100" b="1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ИП</a:t>
            </a:r>
            <a:r>
              <a:rPr lang="ru-RU" sz="11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-  более чем </a:t>
            </a:r>
            <a:r>
              <a:rPr lang="ru-RU" sz="11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наполовину </a:t>
            </a:r>
            <a:r>
              <a:rPr lang="ru-RU" sz="11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(на 1,2 тыс.  или на  54%),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15000"/>
              </a:lnSpc>
              <a:spcBef>
                <a:spcPct val="0"/>
              </a:spcBef>
            </a:pPr>
            <a:r>
              <a:rPr lang="ru-RU" sz="11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b="1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ЛПХ</a:t>
            </a:r>
            <a:r>
              <a:rPr lang="ru-RU" sz="11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- на </a:t>
            </a:r>
            <a:r>
              <a:rPr lang="ru-RU" sz="11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12,3 тыс. хозяйств (</a:t>
            </a:r>
            <a:r>
              <a:rPr lang="ru-RU" sz="11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менее</a:t>
            </a:r>
            <a:r>
              <a:rPr lang="en-US" sz="11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чем на 4</a:t>
            </a:r>
            <a:r>
              <a:rPr lang="ru-RU" sz="11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%),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15000"/>
              </a:lnSpc>
              <a:spcBef>
                <a:spcPct val="0"/>
              </a:spcBef>
            </a:pPr>
            <a:r>
              <a:rPr lang="ru-RU" sz="11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b="1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число </a:t>
            </a:r>
            <a:r>
              <a:rPr lang="ru-RU" sz="1100" b="1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с/х организаций</a:t>
            </a:r>
            <a:r>
              <a:rPr lang="ru-RU" sz="11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– изменилось незначительно  (минус </a:t>
            </a:r>
            <a:r>
              <a:rPr lang="ru-RU" sz="11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11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организации, </a:t>
            </a:r>
            <a:r>
              <a:rPr lang="ru-RU" sz="11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 0,7 %).  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ru-RU" sz="11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Но если мы посмотрим отдельно  по  крупным, средним и малым предприятиям, то ситуация будет  кардинально отличаться. </a:t>
            </a:r>
            <a:endParaRPr lang="ru-RU" sz="1100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ru-RU" sz="11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Число крупных и средних предприятий сократились довольно значительно на 136 ед. со 180 до 44. 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ru-RU" sz="11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Число малых организаций, наоборот, стало больше на 132 ед. со 156 до 288. </a:t>
            </a:r>
          </a:p>
        </p:txBody>
      </p:sp>
    </p:spTree>
    <p:extLst>
      <p:ext uri="{BB962C8B-B14F-4D97-AF65-F5344CB8AC3E}">
        <p14:creationId xmlns:p14="http://schemas.microsoft.com/office/powerpoint/2010/main" val="56726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754" y="1340768"/>
            <a:ext cx="8470776" cy="576064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1800" b="1" cap="al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Число  </a:t>
            </a:r>
            <a:r>
              <a:rPr lang="ru-RU" sz="1800" b="1" cap="all" dirty="0">
                <a:solidFill>
                  <a:schemeClr val="accent3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сельскохозяйственных организаций </a:t>
            </a:r>
            <a:r>
              <a:rPr lang="ru-RU" sz="1800" b="1" cap="al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во </a:t>
            </a:r>
            <a:r>
              <a:rPr lang="ru-RU" sz="1800" b="1" cap="all" dirty="0">
                <a:solidFill>
                  <a:schemeClr val="accent3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Владимирской </a:t>
            </a:r>
            <a:r>
              <a:rPr lang="ru-RU" sz="1800" b="1" cap="al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области</a:t>
            </a:r>
          </a:p>
          <a:p>
            <a:pPr marL="0" indent="0" algn="ctr">
              <a:buNone/>
            </a:pPr>
            <a:r>
              <a:rPr lang="ru-RU" sz="1400" b="1" cap="al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(единиц)</a:t>
            </a:r>
            <a:endParaRPr lang="ru-RU" sz="1400" b="1" cap="all" dirty="0">
              <a:solidFill>
                <a:schemeClr val="accent3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marL="0" indent="0">
              <a:buNone/>
            </a:pPr>
            <a:endParaRPr lang="ru-RU" b="1" cap="all" dirty="0">
              <a:ln/>
              <a:solidFill>
                <a:schemeClr val="accent3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5943"/>
            <a:ext cx="1331640" cy="1395682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79941265"/>
              </p:ext>
            </p:extLst>
          </p:nvPr>
        </p:nvGraphicFramePr>
        <p:xfrm>
          <a:off x="99138" y="1772816"/>
          <a:ext cx="460800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02563520"/>
              </p:ext>
            </p:extLst>
          </p:nvPr>
        </p:nvGraphicFramePr>
        <p:xfrm>
          <a:off x="4400487" y="2132856"/>
          <a:ext cx="4716017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665820" y="116632"/>
            <a:ext cx="8082644" cy="10081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sz="2000" b="1" i="1" dirty="0" smtClean="0">
                <a:solidFill>
                  <a:schemeClr val="tx1"/>
                </a:solidFill>
              </a:rPr>
              <a:t>За </a:t>
            </a:r>
            <a:r>
              <a:rPr lang="ru-RU" sz="2000" b="1" i="1" dirty="0">
                <a:solidFill>
                  <a:schemeClr val="tx1"/>
                </a:solidFill>
              </a:rPr>
              <a:t>10 лет во Владимирской области, как  и по всей России,  произошли </a:t>
            </a:r>
            <a:r>
              <a:rPr lang="ru-RU" sz="2000" b="1" i="1" dirty="0" smtClean="0">
                <a:solidFill>
                  <a:schemeClr val="tx1"/>
                </a:solidFill>
              </a:rPr>
              <a:t>изменения </a:t>
            </a:r>
            <a:r>
              <a:rPr lang="ru-RU" sz="2000" b="1" i="1" dirty="0">
                <a:solidFill>
                  <a:schemeClr val="tx1"/>
                </a:solidFill>
              </a:rPr>
              <a:t>в демографии сельскохозяйственных организаций и распределении </a:t>
            </a:r>
            <a:r>
              <a:rPr lang="ru-RU" sz="2000" b="1" i="1" dirty="0" smtClean="0">
                <a:solidFill>
                  <a:schemeClr val="tx1"/>
                </a:solidFill>
              </a:rPr>
              <a:t>земель </a:t>
            </a:r>
            <a:endParaRPr lang="ru-RU" sz="2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5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1000">
              <a:srgbClr val="C3E7CC">
                <a:alpha val="45000"/>
              </a:srgbClr>
            </a:gs>
            <a:gs pos="83000">
              <a:srgbClr val="F6FBF7">
                <a:alpha val="42000"/>
              </a:srgbClr>
            </a:gs>
            <a:gs pos="72000">
              <a:srgbClr val="AADEB7">
                <a:alpha val="39000"/>
              </a:srgbClr>
            </a:gs>
            <a:gs pos="60000">
              <a:srgbClr val="BAE4C4">
                <a:alpha val="35000"/>
              </a:srgbClr>
            </a:gs>
            <a:gs pos="50000">
              <a:srgbClr val="CBEAD2"/>
            </a:gs>
            <a:gs pos="34000">
              <a:srgbClr val="E3F4E6"/>
            </a:gs>
            <a:gs pos="20000">
              <a:schemeClr val="bg2">
                <a:tint val="97000"/>
                <a:hueMod val="92000"/>
                <a:satMod val="169000"/>
                <a:lumMod val="164000"/>
              </a:schemeClr>
            </a:gs>
            <a:gs pos="97000">
              <a:schemeClr val="accent3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317916" y="44624"/>
            <a:ext cx="9040182" cy="826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Посевная площадь сельскохозяйственных культур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Владимирской области </a:t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хозяйствах всех категорий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гектаров)</a:t>
            </a:r>
            <a:endParaRPr lang="ru-RU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562018148"/>
              </p:ext>
            </p:extLst>
          </p:nvPr>
        </p:nvGraphicFramePr>
        <p:xfrm>
          <a:off x="0" y="1052736"/>
          <a:ext cx="9144000" cy="182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971352842"/>
              </p:ext>
            </p:extLst>
          </p:nvPr>
        </p:nvGraphicFramePr>
        <p:xfrm>
          <a:off x="0" y="2996952"/>
          <a:ext cx="3563888" cy="3861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274737092"/>
              </p:ext>
            </p:extLst>
          </p:nvPr>
        </p:nvGraphicFramePr>
        <p:xfrm>
          <a:off x="3131840" y="2979696"/>
          <a:ext cx="6624736" cy="3861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7195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/>
    </mc:Choice>
    <mc:Fallback xmlns="">
      <p:transition spd="slow" advClick="0" advTm="3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DDF1E2">
                <a:alpha val="3000"/>
              </a:srgbClr>
            </a:gs>
            <a:gs pos="73000">
              <a:srgbClr val="91D3A1">
                <a:alpha val="68000"/>
              </a:srgbClr>
            </a:gs>
            <a:gs pos="58000">
              <a:srgbClr val="B3E0BE">
                <a:alpha val="39000"/>
              </a:srgbClr>
            </a:gs>
            <a:gs pos="93000">
              <a:srgbClr val="ECF7EF"/>
            </a:gs>
            <a:gs pos="84000">
              <a:srgbClr val="F6FBF7"/>
            </a:gs>
            <a:gs pos="20000">
              <a:schemeClr val="bg2">
                <a:tint val="97000"/>
                <a:hueMod val="92000"/>
                <a:satMod val="169000"/>
                <a:lumMod val="164000"/>
              </a:schemeClr>
            </a:gs>
            <a:gs pos="97917">
              <a:schemeClr val="accent3">
                <a:lumMod val="75000"/>
              </a:schemeClr>
            </a:gs>
            <a:gs pos="98000">
              <a:schemeClr val="accent3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13690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1 июня 2021г. в хозяйствах всех категорий 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Владимирской области посеяно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1156310" y="1411297"/>
            <a:ext cx="6751774" cy="1153607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Яровых зерновых и зернобобовых культур – </a:t>
            </a:r>
            <a:r>
              <a:rPr lang="ru-RU" sz="32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36,8</a:t>
            </a:r>
            <a:r>
              <a:rPr lang="ru-RU" sz="24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тыс. га</a:t>
            </a:r>
            <a:r>
              <a:rPr lang="ru-RU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 w="1905"/>
                <a:solidFill>
                  <a:srgbClr val="FA0000"/>
                </a:solidFill>
                <a:latin typeface="Arial" pitchFamily="34" charset="0"/>
                <a:cs typeface="Arial" pitchFamily="34" charset="0"/>
              </a:rPr>
              <a:t>(-21,7%)</a:t>
            </a:r>
            <a:endParaRPr lang="ru-RU" sz="2800" b="1" dirty="0">
              <a:ln w="1905"/>
              <a:solidFill>
                <a:srgbClr val="FA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60232" y="6467634"/>
            <a:ext cx="2495704" cy="338554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% к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июню 2020 г.)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7251435" y="1922803"/>
            <a:ext cx="362319" cy="54601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6" name="Рисунок 5" descr="R:\DOKLAD\Инфографика\на сайт\2019\соцальные сети\август\коледоскоп\картинки\orecchie-dell-illustrazione-di-vettore-del-grano-disegnata-mano-50980503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1" b="90576" l="9615" r="96308">
                        <a14:foregroundMark x1="29154" y1="84101" x2="29692" y2="84101"/>
                        <a14:foregroundMark x1="91077" y1="54245" x2="91077" y2="54245"/>
                        <a14:foregroundMark x1="89615" y1="55180" x2="89615" y2="55180"/>
                        <a14:foregroundMark x1="93462" y1="53525" x2="93462" y2="53525"/>
                        <a14:foregroundMark x1="29154" y1="49496" x2="29154" y2="49496"/>
                        <a14:foregroundMark x1="33538" y1="54604" x2="33538" y2="54604"/>
                        <a14:foregroundMark x1="34000" y1="52302" x2="34462" y2="52158"/>
                        <a14:foregroundMark x1="33692" y1="53237" x2="33692" y2="53237"/>
                        <a14:foregroundMark x1="33000" y1="56187" x2="33538" y2="55899"/>
                        <a14:foregroundMark x1="87385" y1="5971" x2="87385" y2="5971"/>
                        <a14:foregroundMark x1="89923" y1="3885" x2="89923" y2="3885"/>
                        <a14:foregroundMark x1="91385" y1="2878" x2="91385" y2="2878"/>
                        <a14:foregroundMark x1="89154" y1="8273" x2="89154" y2="8273"/>
                        <a14:foregroundMark x1="86385" y1="10647" x2="86385" y2="10647"/>
                        <a14:foregroundMark x1="83231" y1="4964" x2="83231" y2="4964"/>
                        <a14:foregroundMark x1="71000" y1="13309" x2="71000" y2="13309"/>
                        <a14:foregroundMark x1="65077" y1="21871" x2="65077" y2="21871"/>
                        <a14:foregroundMark x1="64615" y1="23094" x2="64615" y2="23094"/>
                        <a14:foregroundMark x1="87692" y1="23094" x2="87692" y2="23094"/>
                        <a14:foregroundMark x1="89923" y1="22662" x2="89923" y2="22662"/>
                        <a14:foregroundMark x1="95077" y1="26259" x2="95077" y2="26259"/>
                        <a14:foregroundMark x1="94077" y1="30432" x2="94077" y2="30432"/>
                        <a14:foregroundMark x1="93154" y1="33309" x2="93154" y2="33309"/>
                        <a14:foregroundMark x1="84154" y1="3453" x2="84154" y2="3453"/>
                        <a14:foregroundMark x1="79154" y1="7194" x2="79154" y2="7194"/>
                        <a14:foregroundMark x1="63769" y1="45108" x2="63769" y2="45108"/>
                        <a14:foregroundMark x1="63308" y1="46187" x2="63308" y2="46187"/>
                        <a14:foregroundMark x1="62385" y1="47410" x2="62385" y2="47410"/>
                        <a14:foregroundMark x1="64154" y1="44245" x2="64154" y2="44245"/>
                        <a14:foregroundMark x1="68154" y1="44101" x2="68154" y2="44101"/>
                        <a14:foregroundMark x1="67000" y1="45396" x2="67000" y2="45396"/>
                        <a14:foregroundMark x1="70846" y1="42590" x2="70846" y2="42590"/>
                        <a14:foregroundMark x1="69923" y1="44388" x2="69923" y2="44388"/>
                        <a14:foregroundMark x1="73615" y1="40935" x2="73615" y2="40935"/>
                        <a14:foregroundMark x1="77231" y1="38561" x2="77231" y2="38561"/>
                        <a14:foregroundMark x1="68615" y1="38561" x2="68615" y2="38561"/>
                        <a14:foregroundMark x1="66231" y1="39856" x2="66231" y2="39856"/>
                        <a14:foregroundMark x1="42020" y1="61051" x2="42020" y2="61051"/>
                        <a14:foregroundMark x1="35505" y1="69928" x2="35505" y2="69928"/>
                        <a14:foregroundMark x1="32248" y1="63768" x2="32248" y2="63768"/>
                        <a14:backgroundMark x1="68154" y1="45612" x2="68154" y2="45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199" r="1603" b="7795"/>
          <a:stretch/>
        </p:blipFill>
        <p:spPr bwMode="auto">
          <a:xfrm>
            <a:off x="93980" y="1295711"/>
            <a:ext cx="1381676" cy="18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3023570" y="3739253"/>
            <a:ext cx="5580359" cy="720079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Картофеля – </a:t>
            </a:r>
            <a:r>
              <a:rPr lang="ru-RU" sz="32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9,7</a:t>
            </a:r>
            <a:r>
              <a:rPr lang="ru-RU" sz="24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тыс. га</a:t>
            </a:r>
            <a:r>
              <a:rPr lang="ru-RU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 w="1905"/>
                <a:solidFill>
                  <a:srgbClr val="FA0000"/>
                </a:solidFill>
                <a:latin typeface="Arial" pitchFamily="34" charset="0"/>
                <a:cs typeface="Arial" pitchFamily="34" charset="0"/>
              </a:rPr>
              <a:t>(-8,3%)</a:t>
            </a:r>
            <a:endParaRPr lang="ru-RU" sz="2800" b="1" dirty="0">
              <a:ln w="1905"/>
              <a:solidFill>
                <a:srgbClr val="FA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R:\DOKLAD\Инфографика\Картинки\картофель\IMG_0388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" b="99063" l="837" r="97908">
                        <a14:backgroundMark x1="65690" y1="69688" x2="65690" y2="69688"/>
                        <a14:backgroundMark x1="66946" y1="16250" x2="66946" y2="16250"/>
                        <a14:backgroundMark x1="71130" y1="22813" x2="71130" y2="22813"/>
                        <a14:backgroundMark x1="71548" y1="25313" x2="71548" y2="25313"/>
                        <a14:backgroundMark x1="82427" y1="43125" x2="82427" y2="43125"/>
                        <a14:backgroundMark x1="21757" y1="61250" x2="21757" y2="61250"/>
                        <a14:backgroundMark x1="24268" y1="63125" x2="24268" y2="63125"/>
                        <a14:backgroundMark x1="29289" y1="65313" x2="29289" y2="65313"/>
                        <a14:backgroundMark x1="28033" y1="64688" x2="28033" y2="64688"/>
                        <a14:backgroundMark x1="57741" y1="57500" x2="57741" y2="57500"/>
                        <a14:backgroundMark x1="48954" y1="23750" x2="48954" y2="23750"/>
                        <a14:backgroundMark x1="55649" y1="29375" x2="55649" y2="29375"/>
                        <a14:backgroundMark x1="31799" y1="21875" x2="31799" y2="2187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50" y="2924944"/>
            <a:ext cx="2280654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1475656" y="5506431"/>
            <a:ext cx="5400600" cy="720079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Овощей – </a:t>
            </a:r>
            <a:r>
              <a:rPr lang="ru-RU" sz="28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2,9</a:t>
            </a:r>
            <a:r>
              <a:rPr lang="ru-RU" sz="22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тыс. га</a:t>
            </a:r>
            <a:r>
              <a:rPr lang="ru-RU" sz="24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 w="1905"/>
                <a:solidFill>
                  <a:srgbClr val="FA0000"/>
                </a:solidFill>
                <a:latin typeface="Arial" pitchFamily="34" charset="0"/>
                <a:cs typeface="Arial" pitchFamily="34" charset="0"/>
              </a:rPr>
              <a:t>(-4,5%)</a:t>
            </a:r>
            <a:endParaRPr lang="ru-RU" sz="2400" b="1" dirty="0">
              <a:ln w="1905"/>
              <a:solidFill>
                <a:srgbClr val="FA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8423288" y="3908976"/>
            <a:ext cx="362319" cy="54601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6297912" y="5680494"/>
            <a:ext cx="362319" cy="54601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14" name="Рисунок 13" descr="R:\DOKLAD\Инфографика\на сайт\2019\соцальные сети\август\коледоскоп\картинки\1534490513_vector-vegetables-collection-5-01.jp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786" l="0" r="86231">
                        <a14:foregroundMark x1="688" y1="85000" x2="688" y2="85000"/>
                        <a14:foregroundMark x1="2065" y1="88214" x2="2065" y2="88214"/>
                        <a14:foregroundMark x1="3442" y1="90357" x2="3959" y2="90357"/>
                        <a14:foregroundMark x1="5336" y1="90357" x2="5336" y2="90357"/>
                        <a14:backgroundMark x1="85370" y1="87857" x2="85370" y2="87857"/>
                        <a14:backgroundMark x1="85542" y1="90357" x2="85542" y2="90357"/>
                        <a14:backgroundMark x1="85370" y1="92500" x2="85370" y2="92500"/>
                        <a14:backgroundMark x1="84682" y1="94643" x2="84682" y2="94643"/>
                        <a14:backgroundMark x1="84165" y1="92857" x2="84165" y2="92857"/>
                        <a14:backgroundMark x1="17040" y1="94643" x2="17040" y2="94643"/>
                        <a14:backgroundMark x1="13769" y1="95000" x2="13769" y2="95000"/>
                        <a14:backgroundMark x1="23408" y1="92500" x2="23408" y2="92500"/>
                        <a14:backgroundMark x1="28055" y1="92857" x2="28055" y2="92857"/>
                        <a14:backgroundMark x1="51807" y1="83929" x2="51807" y2="83929"/>
                        <a14:backgroundMark x1="51979" y1="85714" x2="51979" y2="85714"/>
                        <a14:backgroundMark x1="54217" y1="87143" x2="54217" y2="87143"/>
                        <a14:backgroundMark x1="49570" y1="85000" x2="49570" y2="85000"/>
                        <a14:backgroundMark x1="66781" y1="92857" x2="66781" y2="92857"/>
                        <a14:backgroundMark x1="55250" y1="90357" x2="55250" y2="90357"/>
                        <a14:backgroundMark x1="70740" y1="95000" x2="70740" y2="95000"/>
                        <a14:backgroundMark x1="81756" y1="95357" x2="81756" y2="95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86" b="3666"/>
          <a:stretch/>
        </p:blipFill>
        <p:spPr bwMode="auto">
          <a:xfrm>
            <a:off x="83584" y="5506430"/>
            <a:ext cx="2114006" cy="12997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8731746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4123" y="92486"/>
            <a:ext cx="871296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ts val="1500"/>
              </a:lnSpc>
              <a:spcBef>
                <a:spcPct val="0"/>
              </a:spcBef>
            </a:pP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Численность </a:t>
            </a: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населения Владимирской области </a:t>
            </a:r>
          </a:p>
          <a:p>
            <a:pPr algn="ctr" fontAlgn="t">
              <a:lnSpc>
                <a:spcPts val="1500"/>
              </a:lnSpc>
              <a:spcBef>
                <a:spcPct val="0"/>
              </a:spcBef>
            </a:pP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</a:t>
            </a:r>
            <a:r>
              <a:rPr lang="ru-RU" dirty="0" smtClean="0">
                <a:ln w="0"/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dirty="0">
                <a:ln w="0"/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тысяч человек</a:t>
            </a:r>
            <a:r>
              <a:rPr lang="ru-RU" dirty="0" smtClean="0">
                <a:ln w="0"/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n w="0"/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164708"/>
              </p:ext>
            </p:extLst>
          </p:nvPr>
        </p:nvGraphicFramePr>
        <p:xfrm>
          <a:off x="784183" y="584936"/>
          <a:ext cx="7632847" cy="277352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10319"/>
                <a:gridCol w="1541562"/>
                <a:gridCol w="1429116"/>
                <a:gridCol w="1391633"/>
                <a:gridCol w="1460217"/>
              </a:tblGrid>
              <a:tr h="1026855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Численность населения</a:t>
                      </a:r>
                      <a:endParaRPr lang="ru-RU" sz="1100" dirty="0">
                        <a:effectLst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Владимирской области </a:t>
                      </a:r>
                      <a:endParaRPr lang="ru-RU" sz="1100" dirty="0">
                        <a:effectLst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  1 </a:t>
                      </a:r>
                      <a:r>
                        <a:rPr lang="ru-RU" sz="1400" dirty="0" smtClean="0">
                          <a:effectLst/>
                        </a:rPr>
                        <a:t>января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Общая численность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Численность сельского населения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Сокращение численности </a:t>
                      </a:r>
                      <a:endParaRPr lang="ru-RU" sz="1100" dirty="0">
                        <a:effectLst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сельского населения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Доля сельского населения (%)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7536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2006 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1 486,5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339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22,8%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585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2016 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1 397,2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308,2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- 31 тыс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</a:rPr>
                        <a:t>.           (за 10 лет)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22,1%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585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г.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1 342,1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292,9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-15,3 (за 5 лет)</a:t>
                      </a:r>
                      <a:endParaRPr lang="ru-RU" sz="1400" b="1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21,8%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923" y="4437112"/>
            <a:ext cx="822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7905" y="4064292"/>
            <a:ext cx="652412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cs typeface="Arial" charset="0"/>
              </a:rPr>
              <a:t>Получены </a:t>
            </a:r>
            <a:r>
              <a:rPr lang="ru-RU" b="1" dirty="0">
                <a:solidFill>
                  <a:prstClr val="black"/>
                </a:solidFill>
                <a:cs typeface="Arial" charset="0"/>
              </a:rPr>
              <a:t>важнейшие сведения о реальном состоянии сельского хозяйства: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cs typeface="Arial" charset="0"/>
              </a:rPr>
              <a:t>-  </a:t>
            </a:r>
            <a:r>
              <a:rPr lang="ru-RU" sz="1600" dirty="0">
                <a:solidFill>
                  <a:prstClr val="black"/>
                </a:solidFill>
                <a:cs typeface="Arial" charset="0"/>
              </a:rPr>
              <a:t>о количественных  характеристиках </a:t>
            </a:r>
            <a:r>
              <a:rPr lang="ru-RU" sz="1600" dirty="0" smtClean="0">
                <a:solidFill>
                  <a:prstClr val="black"/>
                </a:solidFill>
                <a:cs typeface="Arial" charset="0"/>
              </a:rPr>
              <a:t>сельхозпроизводителей;</a:t>
            </a:r>
            <a:endParaRPr lang="ru-RU" sz="1600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cs typeface="Arial" charset="0"/>
              </a:rPr>
              <a:t>-  о масштабах произошедших структурных изменений в </a:t>
            </a:r>
            <a:r>
              <a:rPr lang="ru-RU" sz="1600" dirty="0" smtClean="0">
                <a:solidFill>
                  <a:prstClr val="black"/>
                </a:solidFill>
                <a:cs typeface="Arial" charset="0"/>
              </a:rPr>
              <a:t>отрасли;</a:t>
            </a:r>
            <a:endParaRPr lang="ru-RU" sz="1600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cs typeface="Arial" charset="0"/>
              </a:rPr>
              <a:t>- </a:t>
            </a:r>
            <a:r>
              <a:rPr lang="ru-RU" sz="1600" dirty="0" smtClean="0">
                <a:solidFill>
                  <a:prstClr val="black"/>
                </a:solidFill>
                <a:cs typeface="Arial" charset="0"/>
              </a:rPr>
              <a:t> о </a:t>
            </a:r>
            <a:r>
              <a:rPr lang="ru-RU" sz="1600" dirty="0">
                <a:solidFill>
                  <a:prstClr val="black"/>
                </a:solidFill>
                <a:cs typeface="Arial" charset="0"/>
              </a:rPr>
              <a:t>роли каждой категории сельхозпроизводителей в формировании продовольственных </a:t>
            </a:r>
            <a:r>
              <a:rPr lang="ru-RU" sz="1600" dirty="0" smtClean="0">
                <a:solidFill>
                  <a:prstClr val="black"/>
                </a:solidFill>
                <a:cs typeface="Arial" charset="0"/>
              </a:rPr>
              <a:t>ресурсов;</a:t>
            </a:r>
            <a:endParaRPr lang="ru-RU" sz="1600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cs typeface="Arial" charset="0"/>
              </a:rPr>
              <a:t>-  </a:t>
            </a:r>
            <a:r>
              <a:rPr lang="ru-RU" sz="1600" dirty="0">
                <a:solidFill>
                  <a:prstClr val="black"/>
                </a:solidFill>
                <a:cs typeface="Arial" charset="0"/>
              </a:rPr>
              <a:t>о состоянии инфраструктуры, технической оснащенности </a:t>
            </a:r>
            <a:r>
              <a:rPr lang="ru-RU" sz="1600" dirty="0" smtClean="0">
                <a:solidFill>
                  <a:prstClr val="black"/>
                </a:solidFill>
                <a:cs typeface="Arial" charset="0"/>
              </a:rPr>
              <a:t>сельхозпроизводителей</a:t>
            </a:r>
            <a:r>
              <a:rPr lang="ru-RU" sz="1600" dirty="0">
                <a:solidFill>
                  <a:prstClr val="black"/>
                </a:solidFill>
                <a:cs typeface="Arial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cs typeface="Arial" charset="0"/>
              </a:rPr>
              <a:t>-  о кадровом  потенциале, инновациях, господдержке и о многих  других показателях, о которых невозможно было  узнать  из данных текущей статистики.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8612" y="339386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cs typeface="Arial" charset="0"/>
              </a:rPr>
              <a:t>В сельскохозяйственном комплексе области занято порядка 5 % от населения  занятого в экономике      ( по РФ около 10 %)</a:t>
            </a:r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284" y="3717032"/>
            <a:ext cx="2474913" cy="306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40888" y="3933056"/>
            <a:ext cx="19077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cs typeface="Arial" charset="0"/>
              </a:rPr>
              <a:t>Федеральная научно-техническая программа развития сельского хозяйства на 2017 – 2025 годы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cs typeface="Arial" charset="0"/>
              </a:rPr>
              <a:t>(от 25.08.2017)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cs typeface="Arial" charset="0"/>
              </a:rPr>
              <a:t>(51,1 млрд. </a:t>
            </a:r>
            <a:r>
              <a:rPr lang="ru-RU" b="1" dirty="0" err="1" smtClean="0">
                <a:solidFill>
                  <a:prstClr val="white"/>
                </a:solidFill>
                <a:cs typeface="Arial" charset="0"/>
              </a:rPr>
              <a:t>руб</a:t>
            </a:r>
            <a:r>
              <a:rPr lang="ru-RU" b="1" dirty="0" smtClean="0">
                <a:solidFill>
                  <a:prstClr val="white"/>
                </a:solidFill>
                <a:cs typeface="Arial" charset="0"/>
              </a:rPr>
              <a:t>)</a:t>
            </a:r>
            <a:endParaRPr lang="ru-RU" b="1" dirty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91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rgbClr val="5EC076">
                <a:alpha val="27000"/>
              </a:srgbClr>
            </a:gs>
            <a:gs pos="67000">
              <a:srgbClr val="ABDEB7">
                <a:alpha val="73000"/>
              </a:srgbClr>
            </a:gs>
            <a:gs pos="50000">
              <a:srgbClr val="E0F3E4"/>
            </a:gs>
            <a:gs pos="30000">
              <a:srgbClr val="F5FBF6"/>
            </a:gs>
            <a:gs pos="16000">
              <a:schemeClr val="bg2">
                <a:tint val="97000"/>
                <a:hueMod val="92000"/>
                <a:satMod val="169000"/>
                <a:lumMod val="164000"/>
              </a:schemeClr>
            </a:gs>
            <a:gs pos="96000">
              <a:schemeClr val="accent3">
                <a:lumMod val="75000"/>
                <a:alpha val="6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36106" y="0"/>
            <a:ext cx="662473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Структура посевных площадей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 категориям хозяйств на 1 июня 2021г.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7623" y="949582"/>
            <a:ext cx="2736304" cy="465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Зерновые культуры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45811934"/>
              </p:ext>
            </p:extLst>
          </p:nvPr>
        </p:nvGraphicFramePr>
        <p:xfrm>
          <a:off x="-108520" y="4149080"/>
          <a:ext cx="9115275" cy="2559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631701" y="949582"/>
            <a:ext cx="2520280" cy="465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Картофель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056388161"/>
              </p:ext>
            </p:extLst>
          </p:nvPr>
        </p:nvGraphicFramePr>
        <p:xfrm>
          <a:off x="4788024" y="1387035"/>
          <a:ext cx="3888432" cy="2926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787143626"/>
              </p:ext>
            </p:extLst>
          </p:nvPr>
        </p:nvGraphicFramePr>
        <p:xfrm>
          <a:off x="0" y="1446824"/>
          <a:ext cx="3888432" cy="2631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40919189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47625" y="4941168"/>
            <a:ext cx="9191625" cy="1868041"/>
            <a:chOff x="-111596" y="4949228"/>
            <a:chExt cx="9255596" cy="192165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596" y="4962110"/>
              <a:ext cx="2512053" cy="1895889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671" y="4949228"/>
              <a:ext cx="2512053" cy="189588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147" y="4962111"/>
              <a:ext cx="2512053" cy="1895889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947" y="4974994"/>
              <a:ext cx="2512053" cy="1895889"/>
            </a:xfrm>
            <a:prstGeom prst="rect">
              <a:avLst/>
            </a:prstGeom>
          </p:spPr>
        </p:pic>
      </p:grpSp>
      <p:pic>
        <p:nvPicPr>
          <p:cNvPr id="9219" name="Рисунок 3" descr="podlogka.png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4268"/>
            <a:ext cx="9144000" cy="32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адпись 2"/>
          <p:cNvSpPr txBox="1">
            <a:spLocks noChangeArrowheads="1"/>
          </p:cNvSpPr>
          <p:nvPr/>
        </p:nvSpPr>
        <p:spPr bwMode="auto">
          <a:xfrm>
            <a:off x="78457" y="29369"/>
            <a:ext cx="8987086" cy="1295739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 fontAlgn="base">
              <a:lnSpc>
                <a:spcPct val="115000"/>
              </a:lnSpc>
              <a:spcBef>
                <a:spcPct val="0"/>
              </a:spcBef>
            </a:pP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СТРУКТУРА </a:t>
            </a: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ПЛОЩАДЕЙ МНОГОЛЕТНИХ НАСАЖДЕНИЙ В 2006 И 2016 ГОДАХ </a:t>
            </a:r>
            <a:b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КАТЕГОРИЯМ ХОЗЯЙСТВ</a:t>
            </a:r>
          </a:p>
          <a:p>
            <a:pPr algn="ctr" fontAlgn="base">
              <a:lnSpc>
                <a:spcPct val="115000"/>
              </a:lnSpc>
              <a:spcBef>
                <a:spcPct val="0"/>
              </a:spcBef>
            </a:pP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cs typeface="Arial" charset="0"/>
              </a:rPr>
              <a:t>(на 1 июля; в процентах от общей площади плодово-ягодных насаждений</a:t>
            </a:r>
            <a:b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cs typeface="Arial" charset="0"/>
              </a:rPr>
            </a:b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cs typeface="Arial" charset="0"/>
              </a:rPr>
              <a:t> в хозяйствах всех категорий)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631873654"/>
              </p:ext>
            </p:extLst>
          </p:nvPr>
        </p:nvGraphicFramePr>
        <p:xfrm>
          <a:off x="349820" y="2134630"/>
          <a:ext cx="4392487" cy="3528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814914713"/>
              </p:ext>
            </p:extLst>
          </p:nvPr>
        </p:nvGraphicFramePr>
        <p:xfrm>
          <a:off x="1979712" y="1988840"/>
          <a:ext cx="6084862" cy="4320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267744" y="1584416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charset="0"/>
              </a:rPr>
              <a:t>2006 </a:t>
            </a:r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20072" y="1584416"/>
            <a:ext cx="3744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charset="0"/>
              </a:rPr>
              <a:t>2016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charset="0"/>
              </a:rPr>
              <a:t>                  (              площадей на  14 %) </a:t>
            </a:r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5033937" y="4509120"/>
            <a:ext cx="864096" cy="36004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2" y="4509120"/>
            <a:ext cx="603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42 %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Стрелка вверх 4"/>
          <p:cNvSpPr/>
          <p:nvPr/>
        </p:nvSpPr>
        <p:spPr>
          <a:xfrm>
            <a:off x="5305762" y="5283965"/>
            <a:ext cx="923818" cy="412303"/>
          </a:xfrm>
          <a:prstGeom prst="upArrow">
            <a:avLst>
              <a:gd name="adj1" fmla="val 50000"/>
              <a:gd name="adj2" fmla="val 4384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08104" y="5382434"/>
            <a:ext cx="603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20 %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7" name="Стрелка вверх 16"/>
          <p:cNvSpPr/>
          <p:nvPr/>
        </p:nvSpPr>
        <p:spPr>
          <a:xfrm>
            <a:off x="7073701" y="5065476"/>
            <a:ext cx="923818" cy="412303"/>
          </a:xfrm>
          <a:prstGeom prst="upArrow">
            <a:avLst>
              <a:gd name="adj1" fmla="val 50000"/>
              <a:gd name="adj2" fmla="val 43840"/>
            </a:avLst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80996" y="5117738"/>
            <a:ext cx="603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16 %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1" name="Стрелка вверх 20"/>
          <p:cNvSpPr/>
          <p:nvPr/>
        </p:nvSpPr>
        <p:spPr>
          <a:xfrm>
            <a:off x="6338927" y="1738304"/>
            <a:ext cx="620764" cy="334820"/>
          </a:xfrm>
          <a:prstGeom prst="upArrow">
            <a:avLst>
              <a:gd name="adj1" fmla="val 50000"/>
              <a:gd name="adj2" fmla="val 43840"/>
            </a:avLst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5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21664" y="30624"/>
            <a:ext cx="9144000" cy="97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ct val="115000"/>
              </a:lnSpc>
              <a:spcBef>
                <a:spcPct val="0"/>
              </a:spcBef>
            </a:pP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Удельный вес муниципальных образований </a:t>
            </a: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ВЛАДИМИРСКОЙ ОБЛАСТИ в </a:t>
            </a: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общей </a:t>
            </a: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площади земли</a:t>
            </a:r>
          </a:p>
          <a:p>
            <a:pPr indent="450215" algn="ctr" fontAlgn="t">
              <a:spcBef>
                <a:spcPct val="0"/>
              </a:spcBef>
            </a:pPr>
            <a:r>
              <a:rPr lang="ru-RU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(</a:t>
            </a: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на 1 июля </a:t>
            </a:r>
            <a:r>
              <a:rPr lang="ru-RU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2016 г</a:t>
            </a: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.; в процентах от общей площади земли в хозяйствах всех </a:t>
            </a:r>
            <a:r>
              <a:rPr lang="ru-RU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категорий</a:t>
            </a:r>
            <a:endParaRPr lang="ru-RU" sz="1600" cap="all" dirty="0">
              <a:ln w="0"/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256792"/>
            <a:ext cx="8773666" cy="727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15000"/>
              </a:lnSpc>
              <a:spcBef>
                <a:spcPct val="0"/>
              </a:spcBef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Общая  земельная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площадь  объектов переписи</a:t>
            </a:r>
          </a:p>
          <a:p>
            <a:pPr fontAlgn="t">
              <a:lnSpc>
                <a:spcPct val="115000"/>
              </a:lnSpc>
              <a:spcBef>
                <a:spcPct val="0"/>
              </a:spcBef>
            </a:pPr>
            <a:endParaRPr lang="ru-RU" sz="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2006 г</a:t>
            </a:r>
            <a:r>
              <a:rPr lang="ru-RU" sz="1600" b="1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млн</a:t>
            </a:r>
            <a:r>
              <a:rPr lang="ru-RU" sz="1600" b="1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356 тыс</a:t>
            </a: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1600" b="1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         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2016 г</a:t>
            </a:r>
            <a:r>
              <a:rPr lang="ru-RU" sz="1600" b="1" dirty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776 </a:t>
            </a:r>
            <a:r>
              <a:rPr lang="ru-RU" sz="1600" b="1" dirty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тыс.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</a:t>
            </a:r>
            <a:r>
              <a:rPr lang="en-US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(минус 43 % (580 </a:t>
            </a:r>
            <a:r>
              <a:rPr lang="ru-RU" sz="1600" b="1" dirty="0" err="1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тыс.га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))</a:t>
            </a:r>
            <a:r>
              <a:rPr lang="en-US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65183626"/>
              </p:ext>
            </p:extLst>
          </p:nvPr>
        </p:nvGraphicFramePr>
        <p:xfrm>
          <a:off x="501362" y="2235200"/>
          <a:ext cx="8629650" cy="4434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8457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5976663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3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264403713"/>
              </p:ext>
            </p:extLst>
          </p:nvPr>
        </p:nvGraphicFramePr>
        <p:xfrm>
          <a:off x="179512" y="116632"/>
          <a:ext cx="8856984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475943"/>
            <a:ext cx="1331640" cy="1395682"/>
          </a:xfrm>
          <a:prstGeom prst="rect">
            <a:avLst/>
          </a:prstGeom>
        </p:spPr>
      </p:pic>
      <p:pic>
        <p:nvPicPr>
          <p:cNvPr id="8" name="Рисунок 7" descr="Z:\DOKLAD\Инфографика\Картинки\пашня\28665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0688"/>
            <a:ext cx="341987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24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1" y="5462318"/>
            <a:ext cx="1331640" cy="1395682"/>
          </a:xfrm>
          <a:prstGeom prst="rect">
            <a:avLst/>
          </a:prstGeom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498088562"/>
              </p:ext>
            </p:extLst>
          </p:nvPr>
        </p:nvGraphicFramePr>
        <p:xfrm>
          <a:off x="1" y="116632"/>
          <a:ext cx="594015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532443172"/>
              </p:ext>
            </p:extLst>
          </p:nvPr>
        </p:nvGraphicFramePr>
        <p:xfrm>
          <a:off x="251520" y="3429000"/>
          <a:ext cx="6034152" cy="3312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Овал 1"/>
          <p:cNvSpPr/>
          <p:nvPr/>
        </p:nvSpPr>
        <p:spPr>
          <a:xfrm flipH="1">
            <a:off x="5652120" y="1124744"/>
            <a:ext cx="3491880" cy="3024336"/>
          </a:xfrm>
          <a:prstGeom prst="ellipse">
            <a:avLst/>
          </a:prstGeom>
          <a:solidFill>
            <a:srgbClr val="FFFF9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Общая площадь земли в среднем на одну сельскохозяйственную организацию во Владимирской </a:t>
            </a:r>
            <a:r>
              <a:rPr lang="ru-RU" b="1" dirty="0" smtClean="0"/>
              <a:t>области (гектар)</a:t>
            </a:r>
            <a:endParaRPr lang="ru-RU" b="1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558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347242904"/>
              </p:ext>
            </p:extLst>
          </p:nvPr>
        </p:nvGraphicFramePr>
        <p:xfrm>
          <a:off x="35496" y="116632"/>
          <a:ext cx="8928992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 descr="Z:\DOKLAD\Инфографика\Картинки\земля\50307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2" y="116632"/>
            <a:ext cx="2826668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137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1" y="5462318"/>
            <a:ext cx="1331640" cy="1395682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01513840"/>
              </p:ext>
            </p:extLst>
          </p:nvPr>
        </p:nvGraphicFramePr>
        <p:xfrm>
          <a:off x="0" y="188640"/>
          <a:ext cx="6304915" cy="3529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22261615"/>
              </p:ext>
            </p:extLst>
          </p:nvPr>
        </p:nvGraphicFramePr>
        <p:xfrm>
          <a:off x="107504" y="3465473"/>
          <a:ext cx="6153785" cy="3426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Овал 12"/>
          <p:cNvSpPr/>
          <p:nvPr/>
        </p:nvSpPr>
        <p:spPr>
          <a:xfrm flipH="1">
            <a:off x="6098231" y="260648"/>
            <a:ext cx="2988331" cy="2304256"/>
          </a:xfrm>
          <a:prstGeom prst="ellipse">
            <a:avLst/>
          </a:prstGeom>
          <a:solidFill>
            <a:srgbClr val="FFFF9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Число </a:t>
            </a:r>
            <a:r>
              <a:rPr lang="ru-RU" sz="1600" b="1" dirty="0"/>
              <a:t>крестьянских (фермерских) хозяйств и индивидуальных предпринимателей во Владимирской </a:t>
            </a:r>
            <a:r>
              <a:rPr lang="ru-RU" sz="1600" b="1" dirty="0" smtClean="0"/>
              <a:t>области (единиц)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 flipH="1">
            <a:off x="6055196" y="2914356"/>
            <a:ext cx="3074400" cy="2543522"/>
          </a:xfrm>
          <a:prstGeom prst="ellipse">
            <a:avLst/>
          </a:prstGeom>
          <a:solidFill>
            <a:srgbClr val="FFFF9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400" b="1" dirty="0" smtClean="0">
              <a:solidFill>
                <a:schemeClr val="dk1"/>
              </a:solidFill>
            </a:endParaRPr>
          </a:p>
          <a:p>
            <a:endParaRPr lang="ru-RU" sz="1400" b="1" dirty="0"/>
          </a:p>
          <a:p>
            <a:r>
              <a:rPr lang="ru-RU" sz="1400" b="1" dirty="0" smtClean="0">
                <a:solidFill>
                  <a:schemeClr val="dk1"/>
                </a:solidFill>
              </a:rPr>
              <a:t>Общая </a:t>
            </a:r>
            <a:r>
              <a:rPr lang="ru-RU" sz="1400" b="1" dirty="0">
                <a:solidFill>
                  <a:schemeClr val="dk1"/>
                </a:solidFill>
              </a:rPr>
              <a:t>площадь земли в среднем на одно</a:t>
            </a:r>
          </a:p>
          <a:p>
            <a:r>
              <a:rPr lang="ru-RU" sz="1400" b="1" dirty="0">
                <a:solidFill>
                  <a:schemeClr val="dk1"/>
                </a:solidFill>
              </a:rPr>
              <a:t>крестьянское (фермерское) хозяйство и </a:t>
            </a:r>
            <a:br>
              <a:rPr lang="ru-RU" sz="1400" b="1" dirty="0">
                <a:solidFill>
                  <a:schemeClr val="dk1"/>
                </a:solidFill>
              </a:rPr>
            </a:br>
            <a:r>
              <a:rPr lang="ru-RU" sz="1400" b="1" dirty="0">
                <a:solidFill>
                  <a:schemeClr val="dk1"/>
                </a:solidFill>
              </a:rPr>
              <a:t>индивидуального предпринимателя</a:t>
            </a:r>
            <a:br>
              <a:rPr lang="ru-RU" sz="1400" b="1" dirty="0">
                <a:solidFill>
                  <a:schemeClr val="dk1"/>
                </a:solidFill>
              </a:rPr>
            </a:br>
            <a:r>
              <a:rPr lang="ru-RU" sz="1400" b="1" dirty="0">
                <a:solidFill>
                  <a:schemeClr val="dk1"/>
                </a:solidFill>
              </a:rPr>
              <a:t>во Владимирской </a:t>
            </a:r>
            <a:r>
              <a:rPr lang="ru-RU" sz="1400" b="1" dirty="0" smtClean="0">
                <a:solidFill>
                  <a:schemeClr val="dk1"/>
                </a:solidFill>
              </a:rPr>
              <a:t>области (гектаров)</a:t>
            </a:r>
            <a:endParaRPr lang="ru-RU" sz="1400" b="1" dirty="0">
              <a:solidFill>
                <a:schemeClr val="dk1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36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1" y="5462318"/>
            <a:ext cx="1331640" cy="1395682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965725271"/>
              </p:ext>
            </p:extLst>
          </p:nvPr>
        </p:nvGraphicFramePr>
        <p:xfrm>
          <a:off x="323528" y="116632"/>
          <a:ext cx="5220072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60057585"/>
              </p:ext>
            </p:extLst>
          </p:nvPr>
        </p:nvGraphicFramePr>
        <p:xfrm>
          <a:off x="8062" y="3391535"/>
          <a:ext cx="6153785" cy="3466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Цилиндр 1"/>
          <p:cNvSpPr/>
          <p:nvPr/>
        </p:nvSpPr>
        <p:spPr>
          <a:xfrm>
            <a:off x="6228184" y="548680"/>
            <a:ext cx="2808312" cy="4913638"/>
          </a:xfrm>
          <a:prstGeom prst="can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7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частном секторе отмечается небольшой рост </a:t>
            </a:r>
            <a:r>
              <a:rPr lang="ru-RU" sz="1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земельных угодий. </a:t>
            </a:r>
            <a:r>
              <a:rPr lang="ru-RU" sz="1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среднестатистическом </a:t>
            </a:r>
            <a:r>
              <a:rPr lang="ru-RU" sz="1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личном подсобном хозяйстве (другом индивидуальном хозяйстве) селянина на момент обследования имелось </a:t>
            </a:r>
            <a:r>
              <a:rPr lang="ru-RU" sz="1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0,3 га земли (</a:t>
            </a:r>
            <a:r>
              <a:rPr lang="ru-RU" sz="1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 ЦФО - 0,4 га, по России -  0,8 га).  </a:t>
            </a:r>
            <a:r>
              <a:rPr lang="ru-RU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2006 г. в регионе  этот показатель был на уровне </a:t>
            </a:r>
            <a:r>
              <a:rPr lang="ru-RU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0,2 га.</a:t>
            </a:r>
          </a:p>
          <a:p>
            <a:pPr algn="ctr"/>
            <a:endParaRPr lang="ru-RU" dirty="0"/>
          </a:p>
        </p:txBody>
      </p:sp>
      <p:pic>
        <p:nvPicPr>
          <p:cNvPr id="8" name="Рисунок 7" descr="E:\142798_lph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08720"/>
            <a:ext cx="2266186" cy="1914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50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1" y="5462318"/>
            <a:ext cx="1331640" cy="1395682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14519304"/>
              </p:ext>
            </p:extLst>
          </p:nvPr>
        </p:nvGraphicFramePr>
        <p:xfrm>
          <a:off x="28575" y="44624"/>
          <a:ext cx="6152515" cy="3368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84099088"/>
              </p:ext>
            </p:extLst>
          </p:nvPr>
        </p:nvGraphicFramePr>
        <p:xfrm>
          <a:off x="-23614" y="3465473"/>
          <a:ext cx="6320790" cy="3378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Цилиндр 1"/>
          <p:cNvSpPr/>
          <p:nvPr/>
        </p:nvSpPr>
        <p:spPr>
          <a:xfrm>
            <a:off x="6372200" y="476672"/>
            <a:ext cx="2592288" cy="4985646"/>
          </a:xfrm>
          <a:prstGeom prst="can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5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Неоднозначные </a:t>
            </a:r>
            <a:r>
              <a:rPr lang="ru-RU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изменения характерны для некоммерческих объединений граждан (садоводческие, огороднические, дачные).</a:t>
            </a:r>
            <a:r>
              <a:rPr lang="ru-RU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Так </a:t>
            </a:r>
            <a:r>
              <a:rPr lang="ru-RU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же как и  в России, </a:t>
            </a:r>
            <a:r>
              <a:rPr lang="ru-RU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зафиксировано уменьшение общих земельных площадей</a:t>
            </a:r>
            <a:r>
              <a:rPr lang="ru-RU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Если в 2006г. одно объединение имело в среднем 16 га, то сейчас -– 14,7 га. Это чуть больше общероссийского уровня (14,6 га) и заметно выше, чем в ЦФО  (12,4 га). 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7673" y="763714"/>
            <a:ext cx="261377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ct val="115000"/>
              </a:lnSpc>
              <a:spcBef>
                <a:spcPct val="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Сельскохозяйственные организации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449" y="808396"/>
            <a:ext cx="304600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ct val="115000"/>
              </a:lnSpc>
              <a:spcBef>
                <a:spcPct val="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Крестьянские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фермерские) хозяйства и ИП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3"/>
          <a:stretch/>
        </p:blipFill>
        <p:spPr>
          <a:xfrm>
            <a:off x="2085648" y="1602146"/>
            <a:ext cx="1223237" cy="7916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/>
          <a:stretch/>
        </p:blipFill>
        <p:spPr>
          <a:xfrm>
            <a:off x="2088202" y="3203864"/>
            <a:ext cx="1243518" cy="78914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3331720" y="1582014"/>
            <a:ext cx="39261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точного вождения и дистанционного контроля качества выполнения технологических процессов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965951" y="2508565"/>
            <a:ext cx="3546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Биологические методы защиты растений от вредителей и болезней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391958" y="3311758"/>
            <a:ext cx="4202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водоотведения и очистки производственных стоков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359732" y="4870876"/>
            <a:ext cx="4031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индивидуального кормления скота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219984" y="4087058"/>
            <a:ext cx="3466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Очистны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сооружения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животноводческих фермах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690856" y="5612997"/>
            <a:ext cx="30607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Капельная система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орошения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362898" y="6238805"/>
            <a:ext cx="3641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 бесклеточного содержания птицы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37434" y="1808476"/>
            <a:ext cx="89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ru-RU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(7%)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072873" y="1643191"/>
            <a:ext cx="163091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единичный случай</a:t>
            </a:r>
            <a:r>
              <a:rPr lang="ru-RU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(0,3%)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99" y="2399630"/>
            <a:ext cx="1320676" cy="8282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3" name="Прямоугольник 32"/>
          <p:cNvSpPr/>
          <p:nvPr/>
        </p:nvSpPr>
        <p:spPr>
          <a:xfrm>
            <a:off x="609381" y="2639115"/>
            <a:ext cx="89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</a:t>
            </a:r>
            <a:r>
              <a:rPr lang="ru-RU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245187" y="2576639"/>
            <a:ext cx="1190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(4%)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09381" y="3413771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27</a:t>
            </a:r>
            <a:r>
              <a:rPr lang="ru-RU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(12%)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298570" y="3365691"/>
            <a:ext cx="1190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66287" y="4130723"/>
            <a:ext cx="89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</a:t>
            </a:r>
            <a:r>
              <a:rPr lang="ru-RU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302710" y="4130723"/>
            <a:ext cx="1190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48345" y="4844005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33</a:t>
            </a:r>
            <a:r>
              <a:rPr lang="ru-RU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(15%)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323042" y="4874783"/>
            <a:ext cx="1190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81" y="5375450"/>
            <a:ext cx="1304561" cy="7960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4" name="Прямоугольник 43"/>
          <p:cNvSpPr/>
          <p:nvPr/>
        </p:nvSpPr>
        <p:spPr>
          <a:xfrm>
            <a:off x="739768" y="5619100"/>
            <a:ext cx="785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ru-RU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360970" y="5586559"/>
            <a:ext cx="1190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t="19760" r="3380" b="19761"/>
          <a:stretch/>
        </p:blipFill>
        <p:spPr>
          <a:xfrm>
            <a:off x="2147362" y="5988768"/>
            <a:ext cx="1161525" cy="7534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8" name="Прямоугольник 47"/>
          <p:cNvSpPr/>
          <p:nvPr/>
        </p:nvSpPr>
        <p:spPr>
          <a:xfrm>
            <a:off x="7360970" y="6275371"/>
            <a:ext cx="1190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(6%)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74" y="3940258"/>
            <a:ext cx="1423527" cy="87248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23" y="4725144"/>
            <a:ext cx="1232087" cy="8205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-68674" y="-33862"/>
            <a:ext cx="9144000" cy="694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ct val="115000"/>
              </a:lnSpc>
              <a:spcBef>
                <a:spcPct val="0"/>
              </a:spcBef>
            </a:pP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Применение инновационных технологий в ведении </a:t>
            </a: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хозяйства </a:t>
            </a:r>
          </a:p>
          <a:p>
            <a:pPr algn="ctr" fontAlgn="t">
              <a:lnSpc>
                <a:spcPct val="115000"/>
              </a:lnSpc>
              <a:spcBef>
                <a:spcPct val="0"/>
              </a:spcBef>
            </a:pPr>
            <a:r>
              <a:rPr lang="ru-RU" sz="1600" dirty="0" smtClean="0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(единиц/в процентах от числа организаций (хозяйств), осуществляющих с/х деятельность)</a:t>
            </a:r>
            <a:endParaRPr lang="ru-RU" sz="1600" dirty="0">
              <a:ln w="0"/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35036" y="6126637"/>
            <a:ext cx="163091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единичный случай</a:t>
            </a:r>
            <a:r>
              <a:rPr lang="ru-RU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(0,9%)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8"/>
          <a:stretch/>
        </p:blipFill>
        <p:spPr>
          <a:xfrm>
            <a:off x="3693697" y="560016"/>
            <a:ext cx="1799425" cy="111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8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92792659"/>
              </p:ext>
            </p:extLst>
          </p:nvPr>
        </p:nvGraphicFramePr>
        <p:xfrm>
          <a:off x="107504" y="116632"/>
          <a:ext cx="8856984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7" y="5373216"/>
            <a:ext cx="1331640" cy="1395682"/>
          </a:xfrm>
          <a:prstGeom prst="rect">
            <a:avLst/>
          </a:prstGeom>
        </p:spPr>
      </p:pic>
      <p:pic>
        <p:nvPicPr>
          <p:cNvPr id="8" name="Рисунок 7" descr="E:\header.jpg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5667" l="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3967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690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720080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общая площадь земли в среднем на одну </a:t>
            </a:r>
            <a:br>
              <a:rPr lang="ru-RU" sz="1800" dirty="0" smtClean="0"/>
            </a:br>
            <a:r>
              <a:rPr lang="ru-RU" sz="1800" dirty="0" smtClean="0"/>
              <a:t>сельскохозяйственную организацию </a:t>
            </a:r>
            <a:br>
              <a:rPr lang="ru-RU" sz="1800" dirty="0" smtClean="0"/>
            </a:br>
            <a:r>
              <a:rPr lang="ru-RU" sz="1800" dirty="0" smtClean="0"/>
              <a:t>по муниципальным образованиям области</a:t>
            </a:r>
            <a:endParaRPr lang="ru-RU" sz="1800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8913766"/>
              </p:ext>
            </p:extLst>
          </p:nvPr>
        </p:nvGraphicFramePr>
        <p:xfrm>
          <a:off x="395536" y="1196752"/>
          <a:ext cx="8496944" cy="5380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1" y="5462318"/>
            <a:ext cx="1331640" cy="13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936104"/>
          </a:xfrm>
        </p:spPr>
        <p:txBody>
          <a:bodyPr>
            <a:noAutofit/>
          </a:bodyPr>
          <a:lstStyle/>
          <a:p>
            <a:pPr algn="ctr"/>
            <a:r>
              <a:rPr lang="ru-RU" sz="1700" dirty="0" smtClean="0"/>
              <a:t>общая площадь земли в среднем на одно крестьянское (фермерское) хозяйство и одного индивидуального предпринимателя </a:t>
            </a:r>
            <a:br>
              <a:rPr lang="ru-RU" sz="1700" dirty="0" smtClean="0"/>
            </a:br>
            <a:r>
              <a:rPr lang="ru-RU" sz="1700" dirty="0" smtClean="0"/>
              <a:t>по муниципальным образованиям области</a:t>
            </a:r>
            <a:endParaRPr lang="ru-RU" sz="17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572754"/>
              </p:ext>
            </p:extLst>
          </p:nvPr>
        </p:nvGraphicFramePr>
        <p:xfrm>
          <a:off x="304800" y="1124744"/>
          <a:ext cx="868680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1" y="5462318"/>
            <a:ext cx="1331640" cy="13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6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720080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общая площадь земли в среднем на одно хозяйство граждан (личные подсобные и другие индивидуальные хозяйства граждан) по муниципальным образованиям области</a:t>
            </a:r>
            <a:endParaRPr lang="ru-RU" sz="1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6228136"/>
              </p:ext>
            </p:extLst>
          </p:nvPr>
        </p:nvGraphicFramePr>
        <p:xfrm>
          <a:off x="323528" y="1196752"/>
          <a:ext cx="866807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1" y="5462318"/>
            <a:ext cx="1331640" cy="13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2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30816" cy="86409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общая площадь земли в среднем на одно некоммерческое объединение граждан (садоводческое, огородническое, дачное объединение граждан) по муниципальным образованиям области</a:t>
            </a:r>
            <a:endParaRPr lang="ru-RU" sz="1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521822"/>
              </p:ext>
            </p:extLst>
          </p:nvPr>
        </p:nvGraphicFramePr>
        <p:xfrm>
          <a:off x="304800" y="1052736"/>
          <a:ext cx="868680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1" y="5462318"/>
            <a:ext cx="1331640" cy="13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7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>
            <a:spLocks noGrp="1"/>
          </p:cNvSpPr>
          <p:nvPr>
            <p:ph type="title"/>
          </p:nvPr>
        </p:nvSpPr>
        <p:spPr>
          <a:xfrm>
            <a:off x="251520" y="365127"/>
            <a:ext cx="8892479" cy="903634"/>
          </a:xfrm>
        </p:spPr>
        <p:txBody>
          <a:bodyPr>
            <a:normAutofit/>
          </a:bodyPr>
          <a:lstStyle/>
          <a:p>
            <a:r>
              <a:rPr lang="ru-RU" sz="2400" b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СЕЛЬСКОХОЗЯЙСТВЕННАЯ МИКРОПЕРЕПИСЬ 2021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9" b="9974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5571"/>
            <a:ext cx="2180982" cy="165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4"/>
          <p:cNvSpPr txBox="1">
            <a:spLocks/>
          </p:cNvSpPr>
          <p:nvPr/>
        </p:nvSpPr>
        <p:spPr>
          <a:xfrm>
            <a:off x="899592" y="1124745"/>
            <a:ext cx="7920881" cy="48300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ФЗ «О Всероссийской сельскохозяйственной переписи»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21 июля 2005 г. № 108- ФЗ (Статья 5)</a:t>
            </a:r>
          </a:p>
          <a:p>
            <a:endParaRPr lang="ru-RU" sz="180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ВСХП – 1 раз в 10 лет;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Микроперепись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 раз в 5 лет (выборка не менее 30%)</a:t>
            </a:r>
          </a:p>
          <a:p>
            <a:pPr algn="ctr"/>
            <a:endParaRPr lang="ru-RU" sz="17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7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9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 </a:t>
            </a:r>
            <a:br>
              <a:rPr lang="ru-RU" sz="19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29 августа 2020 года № 1315 </a:t>
            </a:r>
            <a:br>
              <a:rPr lang="ru-RU" sz="19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организации сельскохозяйственной </a:t>
            </a:r>
            <a:r>
              <a:rPr lang="ru-RU" sz="19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микропереписи</a:t>
            </a:r>
            <a:r>
              <a:rPr lang="ru-RU" sz="19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2021»:</a:t>
            </a:r>
          </a:p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сельскохозяйственная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микроперепись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проводится</a:t>
            </a:r>
          </a:p>
          <a:p>
            <a:pPr algn="ctr">
              <a:lnSpc>
                <a:spcPct val="150000"/>
              </a:lnSpc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 по 30 августа 2021 года 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 состоянию на 1 августа 2021 года.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" y="3789040"/>
            <a:ext cx="1235901" cy="153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3EC171B-168E-470A-9494-F7435979B2B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481" y="5728174"/>
            <a:ext cx="1064157" cy="10981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308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>
            <a:spLocks noGrp="1"/>
          </p:cNvSpPr>
          <p:nvPr>
            <p:ph type="title"/>
          </p:nvPr>
        </p:nvSpPr>
        <p:spPr>
          <a:xfrm>
            <a:off x="537728" y="116632"/>
            <a:ext cx="7886700" cy="64807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микропереписи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6234539"/>
              </p:ext>
            </p:extLst>
          </p:nvPr>
        </p:nvGraphicFramePr>
        <p:xfrm>
          <a:off x="251520" y="836712"/>
          <a:ext cx="871296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3EC171B-168E-470A-9494-F7435979B2B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226" y="5589239"/>
            <a:ext cx="1064157" cy="10981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238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>
            <a:spLocks noGrp="1"/>
          </p:cNvSpPr>
          <p:nvPr>
            <p:ph type="title"/>
          </p:nvPr>
        </p:nvSpPr>
        <p:spPr>
          <a:xfrm>
            <a:off x="539552" y="27856"/>
            <a:ext cx="7886700" cy="749499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сельскохозяйственных переписей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00200" y="643154"/>
            <a:ext cx="2389853" cy="553598"/>
          </a:xfrm>
          <a:prstGeom prst="rect">
            <a:avLst/>
          </a:prstGeom>
        </p:spPr>
        <p:txBody>
          <a:bodyPr wrap="none" lIns="182483" tIns="91242" rIns="182483" bIns="91242">
            <a:spAutoFit/>
          </a:bodyPr>
          <a:lstStyle/>
          <a:p>
            <a:pPr marL="211790" algn="ctr" defTabSz="1794003">
              <a:spcBef>
                <a:spcPts val="630"/>
              </a:spcBef>
            </a:pPr>
            <a:r>
              <a:rPr lang="ru-RU" sz="2400" b="1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ВСХП - 2016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643154"/>
            <a:ext cx="4320480" cy="553598"/>
          </a:xfrm>
          <a:prstGeom prst="rect">
            <a:avLst/>
          </a:prstGeom>
        </p:spPr>
        <p:txBody>
          <a:bodyPr wrap="square" lIns="182483" tIns="91242" rIns="182483" bIns="91242">
            <a:spAutoFit/>
          </a:bodyPr>
          <a:lstStyle/>
          <a:p>
            <a:pPr marL="211790" algn="ctr" defTabSz="1794003">
              <a:spcBef>
                <a:spcPts val="630"/>
              </a:spcBef>
            </a:pPr>
            <a:r>
              <a:rPr lang="ru-RU" sz="2400" b="1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МИКРОПЕРЕПИСЬ 2021 </a:t>
            </a:r>
          </a:p>
        </p:txBody>
      </p:sp>
      <p:sp>
        <p:nvSpPr>
          <p:cNvPr id="8" name="object 7"/>
          <p:cNvSpPr txBox="1"/>
          <p:nvPr/>
        </p:nvSpPr>
        <p:spPr>
          <a:xfrm>
            <a:off x="1" y="1214903"/>
            <a:ext cx="4355975" cy="5611692"/>
          </a:xfrm>
          <a:prstGeom prst="rect">
            <a:avLst/>
          </a:prstGeom>
        </p:spPr>
        <p:txBody>
          <a:bodyPr vert="horz" wrap="square" lIns="0" tIns="10060" rIns="0" bIns="0" rtlCol="0">
            <a:spAutoFit/>
          </a:bodyPr>
          <a:lstStyle/>
          <a:p>
            <a:pPr marL="560632" indent="-560632" defTabSz="1794003"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 объекта переписи</a:t>
            </a:r>
          </a:p>
          <a:p>
            <a:pPr marL="560632" indent="-560632" defTabSz="1794003"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Виды экономической деятельности</a:t>
            </a:r>
          </a:p>
          <a:p>
            <a:pPr marL="560632" indent="-560632" defTabSz="1794003"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Трудовые ресурсы и их демографические характеристики</a:t>
            </a:r>
          </a:p>
          <a:p>
            <a:pPr marL="560632" indent="-560632" defTabSz="1794003"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Земельные ресурсы и 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структура</a:t>
            </a:r>
          </a:p>
          <a:p>
            <a:pPr marL="560632" indent="-560632" defTabSz="1794003"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сельскохозяйственных культур и многолетних насаждений (по видам)</a:t>
            </a:r>
          </a:p>
          <a:p>
            <a:pPr marL="560632" indent="-560632" defTabSz="1794003"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Поголовье сельскохозяйственных животных (по видам)</a:t>
            </a:r>
          </a:p>
          <a:p>
            <a:pPr marL="560632" indent="-560632" defTabSz="1794003"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Реализация сельскохозяйственной продукции</a:t>
            </a:r>
          </a:p>
          <a:p>
            <a:pPr marL="560632" indent="-560632" defTabSz="1794003"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Производственная инфраструктура, технические средства и технологии</a:t>
            </a:r>
          </a:p>
          <a:p>
            <a:pPr marL="560632" indent="-560632" defTabSz="1794003"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Условия ведения хозяйственной деятельности</a:t>
            </a:r>
          </a:p>
        </p:txBody>
      </p:sp>
      <p:sp>
        <p:nvSpPr>
          <p:cNvPr id="9" name="object 7"/>
          <p:cNvSpPr txBox="1"/>
          <p:nvPr/>
        </p:nvSpPr>
        <p:spPr>
          <a:xfrm>
            <a:off x="4664089" y="1214903"/>
            <a:ext cx="4427984" cy="5524488"/>
          </a:xfrm>
          <a:prstGeom prst="rect">
            <a:avLst/>
          </a:prstGeom>
        </p:spPr>
        <p:txBody>
          <a:bodyPr vert="horz" wrap="square" lIns="0" tIns="10060" rIns="0" bIns="0" rtlCol="0">
            <a:spAutoFit/>
          </a:bodyPr>
          <a:lstStyle/>
          <a:p>
            <a:pPr marL="560632" indent="-560632" defTabSz="1794003">
              <a:spcBef>
                <a:spcPts val="2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 объекта переписи</a:t>
            </a:r>
          </a:p>
          <a:p>
            <a:pPr marL="560632" indent="-560632" defTabSz="1794003">
              <a:spcBef>
                <a:spcPts val="2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─</a:t>
            </a:r>
          </a:p>
          <a:p>
            <a:pPr marL="560632" indent="-560632" defTabSz="1794003">
              <a:spcBef>
                <a:spcPts val="2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─</a:t>
            </a:r>
          </a:p>
          <a:p>
            <a:pPr marL="560632" indent="-560632" defTabSz="1794003">
              <a:spcBef>
                <a:spcPts val="1200"/>
              </a:spcBef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Сельскохозяйственные угодья, посевные площади и их структура</a:t>
            </a:r>
          </a:p>
          <a:p>
            <a:pPr marL="560632" indent="-560632" defTabSz="1794003">
              <a:spcBef>
                <a:spcPts val="200"/>
              </a:spcBef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Площади сельскохозяйственных культур и многолетних насаждений (по видам)</a:t>
            </a:r>
          </a:p>
          <a:p>
            <a:pPr marL="560632" indent="-560632" defTabSz="1794003">
              <a:spcBef>
                <a:spcPts val="2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Поголовье сельскохозяйственных животных (по видам)</a:t>
            </a:r>
          </a:p>
          <a:p>
            <a:pPr marL="560632" indent="-560632" defTabSz="1794003">
              <a:spcBef>
                <a:spcPts val="2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─</a:t>
            </a:r>
          </a:p>
          <a:p>
            <a:pPr marL="560632" indent="-560632" defTabSz="1794003">
              <a:spcBef>
                <a:spcPts val="12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Производственная инфраструктура </a:t>
            </a:r>
          </a:p>
          <a:p>
            <a:pPr marL="560632" indent="-560632" defTabSz="1794003">
              <a:spcBef>
                <a:spcPts val="36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Получение кредитных средств и субсидий (дотаций)</a:t>
            </a:r>
          </a:p>
        </p:txBody>
      </p:sp>
    </p:spTree>
    <p:extLst>
      <p:ext uri="{BB962C8B-B14F-4D97-AF65-F5344CB8AC3E}">
        <p14:creationId xmlns:p14="http://schemas.microsoft.com/office/powerpoint/2010/main" val="383008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/>
          </p:cNvSpPr>
          <p:nvPr/>
        </p:nvSpPr>
        <p:spPr>
          <a:xfrm>
            <a:off x="107503" y="38618"/>
            <a:ext cx="5931909" cy="714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Микропереписи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подлежат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59" l="0" r="974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9" y="764705"/>
            <a:ext cx="1296143" cy="12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259040"/>
            <a:ext cx="1426415" cy="953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47" y="3585252"/>
            <a:ext cx="1427923" cy="142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9094" y1="32906" x2="19094" y2="32906"/>
                        <a14:foregroundMark x1="49515" y1="31624" x2="49515" y2="31624"/>
                        <a14:foregroundMark x1="79288" y1="68803" x2="79288" y2="68803"/>
                        <a14:foregroundMark x1="58900" y1="66239" x2="58900" y2="66239"/>
                        <a14:foregroundMark x1="35922" y1="50855" x2="35922" y2="50855"/>
                        <a14:foregroundMark x1="79935" y1="51709" x2="79935" y2="51709"/>
                        <a14:foregroundMark x1="90939" y1="83333" x2="90939" y2="83333"/>
                        <a14:foregroundMark x1="90939" y1="67521" x2="90939" y2="67521"/>
                        <a14:foregroundMark x1="66343" y1="49573" x2="66343" y2="49573"/>
                        <a14:foregroundMark x1="35922" y1="36325" x2="35922" y2="36325"/>
                        <a14:foregroundMark x1="50485" y1="39744" x2="50485" y2="39744"/>
                        <a14:foregroundMark x1="51133" y1="61966" x2="51133" y2="61966"/>
                        <a14:foregroundMark x1="74757" y1="71795" x2="74757" y2="71795"/>
                        <a14:foregroundMark x1="69903" y1="57265" x2="69903" y2="57265"/>
                        <a14:foregroundMark x1="79935" y1="59829" x2="79935" y2="59829"/>
                        <a14:foregroundMark x1="42718" y1="57265" x2="42718" y2="57265"/>
                        <a14:foregroundMark x1="40129" y1="78632" x2="40129" y2="78632"/>
                        <a14:foregroundMark x1="59547" y1="79915" x2="59547" y2="79915"/>
                        <a14:foregroundMark x1="70550" y1="80769" x2="70550" y2="80769"/>
                        <a14:foregroundMark x1="86084" y1="86752" x2="86084" y2="86752"/>
                        <a14:foregroundMark x1="16505" y1="80769" x2="16505" y2="80769"/>
                        <a14:foregroundMark x1="68932" y1="70940" x2="68932" y2="70940"/>
                        <a14:foregroundMark x1="63107" y1="65385" x2="63107" y2="65385"/>
                        <a14:foregroundMark x1="63754" y1="58547" x2="63754" y2="58547"/>
                        <a14:foregroundMark x1="86084" y1="70940" x2="86084" y2="70940"/>
                        <a14:foregroundMark x1="85113" y1="61966" x2="85113" y2="61966"/>
                        <a14:foregroundMark x1="65696" y1="76496" x2="65696" y2="76496"/>
                        <a14:foregroundMark x1="28155" y1="31624" x2="28155" y2="31624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48" y="5373216"/>
            <a:ext cx="1284243" cy="133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737136071"/>
              </p:ext>
            </p:extLst>
          </p:nvPr>
        </p:nvGraphicFramePr>
        <p:xfrm>
          <a:off x="1619672" y="188640"/>
          <a:ext cx="7416824" cy="6669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67726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6632"/>
            <a:ext cx="8028383" cy="553834"/>
          </a:xfrm>
          <a:prstGeom prst="rect">
            <a:avLst/>
          </a:prstGeom>
        </p:spPr>
        <p:txBody>
          <a:bodyPr wrap="square" lIns="91260" tIns="45639" rIns="91260" bIns="45639">
            <a:spAutoFit/>
          </a:bodyPr>
          <a:lstStyle/>
          <a:p>
            <a:pPr defTabSz="1824787">
              <a:spcBef>
                <a:spcPts val="2000"/>
              </a:spcBef>
            </a:pPr>
            <a:r>
              <a:rPr lang="ru-RU" sz="3000" b="1" dirty="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Способы сбора данных от респондентов</a:t>
            </a:r>
          </a:p>
        </p:txBody>
      </p:sp>
      <p:pic>
        <p:nvPicPr>
          <p:cNvPr id="6" name="Picture 2" descr="https://pbs.twimg.com/profile_images/1029257877305925634/tmohgIu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1" y="908720"/>
            <a:ext cx="1423057" cy="142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усеченными противолежащими углами 64"/>
          <p:cNvSpPr/>
          <p:nvPr/>
        </p:nvSpPr>
        <p:spPr>
          <a:xfrm>
            <a:off x="1426450" y="943993"/>
            <a:ext cx="3073542" cy="2232248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C32E"/>
            </a:solidFill>
            <a:prstDash val="solid"/>
            <a:miter lim="800000"/>
          </a:ln>
          <a:effectLst/>
        </p:spPr>
        <p:txBody>
          <a:bodyPr lIns="182160" tIns="91080" rIns="182160" bIns="91080" rtlCol="0" anchor="ctr"/>
          <a:lstStyle/>
          <a:p>
            <a:pPr algn="ctr" defTabSz="1821512"/>
            <a:endParaRPr lang="ru-RU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3061" y="1870275"/>
            <a:ext cx="2880319" cy="461501"/>
          </a:xfrm>
          <a:prstGeom prst="rect">
            <a:avLst/>
          </a:prstGeom>
          <a:noFill/>
        </p:spPr>
        <p:txBody>
          <a:bodyPr wrap="square" lIns="91260" tIns="45639" rIns="91260" bIns="45639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СХО, КФХ и ИП: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843808" y="3176241"/>
            <a:ext cx="0" cy="505518"/>
          </a:xfrm>
          <a:prstGeom prst="straightConnector1">
            <a:avLst/>
          </a:prstGeom>
          <a:ln w="57150">
            <a:solidFill>
              <a:srgbClr val="26357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с двумя усеченными противолежащими углами 64"/>
          <p:cNvSpPr/>
          <p:nvPr/>
        </p:nvSpPr>
        <p:spPr>
          <a:xfrm>
            <a:off x="1414829" y="3664974"/>
            <a:ext cx="3312368" cy="2999472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C32E"/>
            </a:solidFill>
            <a:prstDash val="solid"/>
            <a:miter lim="800000"/>
          </a:ln>
          <a:effectLst/>
        </p:spPr>
        <p:txBody>
          <a:bodyPr lIns="182160" tIns="91080" rIns="182160" bIns="91080" rtlCol="0" anchor="ctr"/>
          <a:lstStyle/>
          <a:p>
            <a:pPr algn="ctr" defTabSz="1821512"/>
            <a:endParaRPr lang="ru-RU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3061" y="3863843"/>
            <a:ext cx="3024335" cy="2800603"/>
          </a:xfrm>
          <a:prstGeom prst="rect">
            <a:avLst/>
          </a:prstGeom>
          <a:noFill/>
        </p:spPr>
        <p:txBody>
          <a:bodyPr wrap="square" lIns="91260" tIns="45639" rIns="91260" bIns="45639" rtlCol="0">
            <a:spAutoFit/>
          </a:bodyPr>
          <a:lstStyle/>
          <a:p>
            <a:pPr algn="ctr"/>
            <a:r>
              <a:rPr lang="ru-RU" sz="2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Самозаполнение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переписных листов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электронном виде через систему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сбора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Росстата         (в отдельных случаях на бумажном носителе)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7" y="3286518"/>
            <a:ext cx="1295663" cy="1296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4" y="4941168"/>
            <a:ext cx="1097832" cy="1097832"/>
          </a:xfrm>
          <a:prstGeom prst="rect">
            <a:avLst/>
          </a:prstGeom>
        </p:spPr>
      </p:pic>
      <p:pic>
        <p:nvPicPr>
          <p:cNvPr id="14" name="Picture 4" descr="https://thumbs.dreamstime.com/b/%D0%B7%D0%B5%D0%BB%D0%B5%D0%BD%D1%8B%D0%B9-%D1%86%D0%B2%D0%B5%D1%82-%D0%B7%D0%BD%D0%B0%D1%87%D0%BA%D0%B0-%D0%B7%D0%B5%D0%BC%D0%BB%D0%B5%D0%B4%D0%B5%D0%BB%D0%B8%D1%8F-235294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" b="99375" l="1625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547" y="1363310"/>
            <a:ext cx="1393613" cy="139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с двумя усеченными противолежащими углами 64"/>
          <p:cNvSpPr/>
          <p:nvPr/>
        </p:nvSpPr>
        <p:spPr>
          <a:xfrm>
            <a:off x="6012160" y="908720"/>
            <a:ext cx="3131840" cy="2377798"/>
          </a:xfrm>
          <a:prstGeom prst="snip2DiagRect">
            <a:avLst/>
          </a:prstGeom>
          <a:solidFill>
            <a:srgbClr val="FFFFCC"/>
          </a:solidFill>
          <a:ln w="38100" cap="flat" cmpd="sng" algn="ctr">
            <a:solidFill>
              <a:srgbClr val="FFC32E"/>
            </a:solidFill>
            <a:prstDash val="solid"/>
            <a:miter lim="800000"/>
          </a:ln>
          <a:effectLst/>
        </p:spPr>
        <p:txBody>
          <a:bodyPr lIns="182160" tIns="91080" rIns="182160" bIns="91080" rtlCol="0" anchor="ctr"/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Личные подсобные хозяйства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некоммерческие товарищества:</a:t>
            </a:r>
          </a:p>
        </p:txBody>
      </p:sp>
      <p:sp>
        <p:nvSpPr>
          <p:cNvPr id="16" name="Прямоугольник с двумя усеченными противолежащими углами 64"/>
          <p:cNvSpPr/>
          <p:nvPr/>
        </p:nvSpPr>
        <p:spPr>
          <a:xfrm>
            <a:off x="6174497" y="3681028"/>
            <a:ext cx="2969503" cy="2520279"/>
          </a:xfrm>
          <a:prstGeom prst="snip2DiagRect">
            <a:avLst/>
          </a:prstGeom>
          <a:solidFill>
            <a:srgbClr val="FFFFCC"/>
          </a:solidFill>
          <a:ln w="38100" cap="flat" cmpd="sng" algn="ctr">
            <a:solidFill>
              <a:srgbClr val="FFC32E"/>
            </a:solidFill>
            <a:prstDash val="solid"/>
            <a:miter lim="800000"/>
          </a:ln>
          <a:effectLst/>
        </p:spPr>
        <p:txBody>
          <a:bodyPr lIns="182160" tIns="91080" rIns="182160" bIns="91080" rtlCol="0" anchor="ctr"/>
          <a:lstStyle/>
          <a:p>
            <a:pPr algn="ctr"/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Опрос респондентов переписчиками </a:t>
            </a:r>
            <a:br>
              <a:rPr lang="ru-RU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использованием планшетных компьютеров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22469"/>
            <a:ext cx="1116762" cy="132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Прямая со стрелкой 18"/>
          <p:cNvCxnSpPr/>
          <p:nvPr/>
        </p:nvCxnSpPr>
        <p:spPr>
          <a:xfrm>
            <a:off x="7812360" y="3286518"/>
            <a:ext cx="0" cy="395241"/>
          </a:xfrm>
          <a:prstGeom prst="straightConnector1">
            <a:avLst/>
          </a:prstGeom>
          <a:ln w="57150">
            <a:solidFill>
              <a:srgbClr val="26357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4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5154947"/>
            <a:ext cx="9144000" cy="1715936"/>
            <a:chOff x="-111596" y="4949228"/>
            <a:chExt cx="9255596" cy="1921655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596" y="4962110"/>
              <a:ext cx="2512053" cy="1895889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671" y="4949228"/>
              <a:ext cx="2512053" cy="189588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147" y="4962111"/>
              <a:ext cx="2512053" cy="1895889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947" y="4974994"/>
              <a:ext cx="2512053" cy="1895889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13" y="1690796"/>
            <a:ext cx="1368152" cy="1026114"/>
          </a:xfrm>
          <a:prstGeom prst="rect">
            <a:avLst/>
          </a:prstGeom>
        </p:spPr>
      </p:pic>
      <p:sp>
        <p:nvSpPr>
          <p:cNvPr id="18" name="Пятиугольник 17"/>
          <p:cNvSpPr/>
          <p:nvPr/>
        </p:nvSpPr>
        <p:spPr>
          <a:xfrm rot="5400000">
            <a:off x="6823587" y="127950"/>
            <a:ext cx="654043" cy="2444035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ятиугольник 1"/>
          <p:cNvSpPr/>
          <p:nvPr/>
        </p:nvSpPr>
        <p:spPr>
          <a:xfrm rot="5400000">
            <a:off x="1630401" y="76855"/>
            <a:ext cx="654043" cy="2444035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89" y="1590427"/>
            <a:ext cx="1835367" cy="1377189"/>
          </a:xfrm>
          <a:prstGeom prst="rect">
            <a:avLst/>
          </a:prstGeom>
        </p:spPr>
      </p:pic>
      <p:pic>
        <p:nvPicPr>
          <p:cNvPr id="15363" name="Рисунок 3" descr="podlogka.png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" y="6402962"/>
            <a:ext cx="9144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3924" y="72177"/>
            <a:ext cx="9140076" cy="92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Число сельскохозяйственных организаций, КФХ и ИП, получавших государственную поддержку и кредитные средства</a:t>
            </a:r>
            <a: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cs typeface="Arial" charset="0"/>
              </a:rPr>
              <a:t>(в 2015 году, единиц)</a:t>
            </a:r>
            <a:endParaRPr lang="ru-RU" altLang="ru-RU" sz="1800" dirty="0">
              <a:solidFill>
                <a:prstClr val="black">
                  <a:lumMod val="65000"/>
                  <a:lumOff val="3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8721" y="960347"/>
            <a:ext cx="24440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 (дотации)</a:t>
            </a:r>
            <a:endParaRPr lang="ru-RU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00752" y="999125"/>
            <a:ext cx="26997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Кредитные средства</a:t>
            </a:r>
            <a:endParaRPr lang="ru-RU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Надпись 2"/>
          <p:cNvSpPr txBox="1">
            <a:spLocks noChangeArrowheads="1"/>
          </p:cNvSpPr>
          <p:nvPr/>
        </p:nvSpPr>
        <p:spPr bwMode="auto">
          <a:xfrm>
            <a:off x="735406" y="2726947"/>
            <a:ext cx="2444034" cy="145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139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ru-RU" sz="1500" b="1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Сельскохозяйственных организаций</a:t>
            </a:r>
            <a:endParaRPr lang="en-US" sz="1500" b="1" dirty="0" smtClean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64% </a:t>
            </a:r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числа работающих предприятий)</a:t>
            </a:r>
            <a:endParaRPr lang="ru-RU" sz="1400" dirty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Надпись 2"/>
          <p:cNvSpPr txBox="1">
            <a:spLocks noChangeArrowheads="1"/>
          </p:cNvSpPr>
          <p:nvPr/>
        </p:nvSpPr>
        <p:spPr bwMode="auto">
          <a:xfrm>
            <a:off x="440281" y="4175067"/>
            <a:ext cx="3146294" cy="117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59</a:t>
            </a:r>
          </a:p>
          <a:p>
            <a:pPr algn="ctr" defTabSz="457200"/>
            <a:r>
              <a:rPr lang="ru-RU" sz="1500" b="1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Крестьянских (фермерских) </a:t>
            </a:r>
            <a:r>
              <a:rPr lang="ru-RU" sz="1500" b="1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хозяйств и индивидуальных предпринимателей</a:t>
            </a:r>
          </a:p>
          <a:p>
            <a:pPr algn="ctr" defTabSz="457200"/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(19</a:t>
            </a:r>
            <a:r>
              <a:rPr lang="ru-RU" sz="14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от числа работающих </a:t>
            </a:r>
            <a:endParaRPr lang="ru-RU" sz="1400" dirty="0" smtClean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КФХ и ИП) </a:t>
            </a:r>
            <a:endParaRPr lang="ru-RU" sz="1400" dirty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75" y="2648039"/>
            <a:ext cx="1989549" cy="11885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42" y="4259096"/>
            <a:ext cx="2043817" cy="1004136"/>
          </a:xfrm>
          <a:prstGeom prst="rect">
            <a:avLst/>
          </a:prstGeom>
        </p:spPr>
      </p:pic>
      <p:sp>
        <p:nvSpPr>
          <p:cNvPr id="19" name="Надпись 2"/>
          <p:cNvSpPr txBox="1">
            <a:spLocks noChangeArrowheads="1"/>
          </p:cNvSpPr>
          <p:nvPr/>
        </p:nvSpPr>
        <p:spPr bwMode="auto">
          <a:xfrm>
            <a:off x="345852" y="2648039"/>
            <a:ext cx="591898" cy="31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>
              <a:spcAft>
                <a:spcPts val="800"/>
              </a:spcAft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Надпись 2"/>
          <p:cNvSpPr txBox="1">
            <a:spLocks noChangeArrowheads="1"/>
          </p:cNvSpPr>
          <p:nvPr/>
        </p:nvSpPr>
        <p:spPr bwMode="auto">
          <a:xfrm>
            <a:off x="5974572" y="2721791"/>
            <a:ext cx="2444034" cy="145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/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47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ru-RU" sz="1500" b="1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Сельскохозяйственных организаций</a:t>
            </a:r>
            <a:endParaRPr lang="en-US" sz="1500" b="1" dirty="0" smtClean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(22</a:t>
            </a:r>
            <a:r>
              <a:rPr lang="en-US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числа работающих предприятий)</a:t>
            </a:r>
            <a:endParaRPr lang="ru-RU" sz="1400" dirty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Надпись 2"/>
          <p:cNvSpPr txBox="1">
            <a:spLocks noChangeArrowheads="1"/>
          </p:cNvSpPr>
          <p:nvPr/>
        </p:nvSpPr>
        <p:spPr bwMode="auto">
          <a:xfrm>
            <a:off x="5623442" y="4175017"/>
            <a:ext cx="3146294" cy="117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/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ru-RU" sz="1500" b="1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Крестьянских (фермерских) </a:t>
            </a:r>
            <a:r>
              <a:rPr lang="ru-RU" sz="1500" b="1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хозяйств и индивидуальных предпринимателей</a:t>
            </a:r>
          </a:p>
          <a:p>
            <a:pPr algn="ctr" defTabSz="457200"/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(6% </a:t>
            </a:r>
            <a:r>
              <a:rPr lang="ru-RU" sz="14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числа работающих </a:t>
            </a:r>
            <a:endParaRPr lang="ru-RU" sz="1400" dirty="0" smtClean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КФХ и ИП) </a:t>
            </a:r>
            <a:endParaRPr lang="ru-RU" sz="1400" dirty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13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32556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территории нашей области сельскохозяйственной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микропереписи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2021 года подлежат</a:t>
            </a:r>
            <a:r>
              <a:rPr lang="en-US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8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374923"/>
            <a:ext cx="1907704" cy="1439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2231" y="3093993"/>
            <a:ext cx="638824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866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крестьянских(фермерских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хозяйств),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84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индивидуальных предпринимателей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608" y="1779946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387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сельскохозяйственных организаций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ru-RU" sz="2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952200"/>
            <a:ext cx="72362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242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тысячи личных подсобных и других хозяйств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граждан в сельских населенных пунктах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1471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некоммерческое объединение граждан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2432231" cy="1882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524999"/>
            <a:ext cx="2304256" cy="1339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0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Заседание комиссии\презентация\GxlWr0I5oK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t="2986" r="11666"/>
          <a:stretch/>
        </p:blipFill>
        <p:spPr bwMode="auto">
          <a:xfrm>
            <a:off x="323527" y="146249"/>
            <a:ext cx="3766783" cy="522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79466" y="193669"/>
            <a:ext cx="4572000" cy="52375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4000"/>
              </a:lnSpc>
              <a:spcBef>
                <a:spcPts val="200"/>
              </a:spcBef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Обученному персоналу будет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вручено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14000"/>
              </a:lnSpc>
              <a:spcBef>
                <a:spcPts val="200"/>
              </a:spcBef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удостоверение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которое </a:t>
            </a:r>
            <a:r>
              <a:rPr lang="ru-RU" sz="2400" u="sng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действительно при предъявлении паспорта, </a:t>
            </a:r>
            <a:endParaRPr lang="ru-RU" sz="2400" u="sng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14000"/>
              </a:lnSpc>
              <a:spcBef>
                <a:spcPts val="200"/>
              </a:spcBef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инструментарий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14000"/>
              </a:lnSpc>
              <a:spcBef>
                <a:spcPts val="200"/>
              </a:spcBef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канцелярские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принадлежности, 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14000"/>
              </a:lnSpc>
              <a:spcBef>
                <a:spcPts val="200"/>
              </a:spcBef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экипировка переписчика -жилет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бейсболка и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портфель,   </a:t>
            </a:r>
          </a:p>
          <a:p>
            <a:pPr marL="342900" indent="-342900">
              <a:lnSpc>
                <a:spcPct val="114000"/>
              </a:lnSpc>
              <a:spcBef>
                <a:spcPts val="200"/>
              </a:spcBef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планшетный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компьютер.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7" y="5815787"/>
            <a:ext cx="81235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Планшетным компьютером для сбора данных будет обеспечен каждый переписчик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301208"/>
            <a:ext cx="1269117" cy="139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42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25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Рисунок 3" descr="podlogka.png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" y="6402962"/>
            <a:ext cx="9144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3924" y="-27384"/>
            <a:ext cx="9140076" cy="6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Перспективы развития ЛПХ</a:t>
            </a:r>
            <a: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altLang="ru-RU" sz="1800" dirty="0">
              <a:solidFill>
                <a:prstClr val="black">
                  <a:lumMod val="65000"/>
                  <a:lumOff val="35000"/>
                </a:prstClr>
              </a:solidFill>
              <a:latin typeface="Arial" charset="0"/>
              <a:cs typeface="Arial" charset="0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-35496" y="515702"/>
            <a:ext cx="9144000" cy="6325670"/>
            <a:chOff x="-35496" y="515702"/>
            <a:chExt cx="9144000" cy="6325669"/>
          </a:xfrm>
        </p:grpSpPr>
        <p:sp>
          <p:nvSpPr>
            <p:cNvPr id="41" name="Овал 40"/>
            <p:cNvSpPr/>
            <p:nvPr/>
          </p:nvSpPr>
          <p:spPr>
            <a:xfrm>
              <a:off x="35496" y="910461"/>
              <a:ext cx="864096" cy="8623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17" name="Группа 16"/>
            <p:cNvGrpSpPr/>
            <p:nvPr/>
          </p:nvGrpSpPr>
          <p:grpSpPr>
            <a:xfrm>
              <a:off x="-35496" y="5148443"/>
              <a:ext cx="9144000" cy="1692928"/>
              <a:chOff x="-111596" y="4949228"/>
              <a:chExt cx="9255596" cy="1921655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1596" y="4962110"/>
                <a:ext cx="2512053" cy="1895889"/>
              </a:xfrm>
              <a:prstGeom prst="rect">
                <a:avLst/>
              </a:prstGeom>
            </p:spPr>
          </p:pic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7671" y="4949228"/>
                <a:ext cx="2512053" cy="1895889"/>
              </a:xfrm>
              <a:prstGeom prst="rect">
                <a:avLst/>
              </a:prstGeom>
            </p:spPr>
          </p:pic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8147" y="4962111"/>
                <a:ext cx="2512053" cy="1895889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1947" y="4974994"/>
                <a:ext cx="2512053" cy="1895889"/>
              </a:xfrm>
              <a:prstGeom prst="rect">
                <a:avLst/>
              </a:prstGeom>
            </p:spPr>
          </p:pic>
        </p:grpSp>
        <p:sp>
          <p:nvSpPr>
            <p:cNvPr id="19" name="Надпись 2"/>
            <p:cNvSpPr txBox="1">
              <a:spLocks noChangeArrowheads="1"/>
            </p:cNvSpPr>
            <p:nvPr/>
          </p:nvSpPr>
          <p:spPr bwMode="auto">
            <a:xfrm>
              <a:off x="345852" y="2648039"/>
              <a:ext cx="591898" cy="316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defTabSz="457200">
                <a:spcAft>
                  <a:spcPts val="800"/>
                </a:spcAft>
              </a:pPr>
              <a:endParaRPr lang="ru-RU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71875" y="1137518"/>
              <a:ext cx="73448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8000"/>
                  </a:solidFill>
                  <a:cs typeface="Arial" charset="0"/>
                </a:rPr>
                <a:t>          Удельный вес продукции ЛПХ в общем объеме закупок    (%)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8000"/>
                  </a:solidFill>
                  <a:cs typeface="Arial" charset="0"/>
                </a:rPr>
                <a:t>                     </a:t>
              </a:r>
              <a:r>
                <a:rPr lang="ru-RU" dirty="0" smtClean="0">
                  <a:solidFill>
                    <a:prstClr val="black"/>
                  </a:solidFill>
                  <a:cs typeface="Arial" charset="0"/>
                </a:rPr>
                <a:t>картофель  овощи  скот и птица   молоко  шерсть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ru-RU" dirty="0" smtClean="0">
                  <a:solidFill>
                    <a:prstClr val="black"/>
                  </a:solidFill>
                  <a:cs typeface="Arial" charset="0"/>
                </a:rPr>
                <a:t>                             60              3                 1                    0,1      100</a:t>
              </a:r>
              <a:endParaRPr lang="ru-RU" dirty="0">
                <a:solidFill>
                  <a:prstClr val="black"/>
                </a:solidFill>
                <a:cs typeface="Arial" charset="0"/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1043608" y="1772816"/>
              <a:ext cx="70567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043608" y="2060848"/>
              <a:ext cx="70567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3131840" y="1628800"/>
              <a:ext cx="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3851920" y="1628800"/>
              <a:ext cx="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5220072" y="1628800"/>
              <a:ext cx="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6084168" y="1628800"/>
              <a:ext cx="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043608" y="2012647"/>
              <a:ext cx="69847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u="sng" dirty="0" smtClean="0">
                  <a:solidFill>
                    <a:prstClr val="black"/>
                  </a:solidFill>
                  <a:cs typeface="Arial" charset="0"/>
                </a:rPr>
                <a:t>Заключалось договоров на: </a:t>
              </a:r>
              <a:r>
                <a:rPr lang="ru-RU" b="1" dirty="0" smtClean="0">
                  <a:solidFill>
                    <a:prstClr val="black"/>
                  </a:solidFill>
                  <a:cs typeface="Arial" charset="0"/>
                </a:rPr>
                <a:t>  </a:t>
              </a:r>
              <a:r>
                <a:rPr lang="ru-RU" dirty="0" smtClean="0">
                  <a:solidFill>
                    <a:prstClr val="black"/>
                  </a:solidFill>
                  <a:cs typeface="Arial" charset="0"/>
                </a:rPr>
                <a:t>-  выращивание скота    – 1500 ед.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ru-RU" dirty="0" smtClean="0">
                  <a:solidFill>
                    <a:prstClr val="black"/>
                  </a:solidFill>
                  <a:cs typeface="Arial" charset="0"/>
                </a:rPr>
                <a:t>                                                      -  закупку скота и птицы – 50 ед.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ru-RU" dirty="0" smtClean="0">
                  <a:solidFill>
                    <a:prstClr val="black"/>
                  </a:solidFill>
                  <a:cs typeface="Arial" charset="0"/>
                </a:rPr>
                <a:t>                                                      -  закупку молока             – 3500 ед.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9512" y="2852936"/>
              <a:ext cx="8856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u="sng" dirty="0" smtClean="0">
                  <a:solidFill>
                    <a:prstClr val="black"/>
                  </a:solidFill>
                  <a:cs typeface="Arial" charset="0"/>
                </a:rPr>
                <a:t>Потребительская кооперация закупала у населения: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prstClr val="black"/>
                  </a:solidFill>
                  <a:cs typeface="Arial" charset="0"/>
                </a:rPr>
                <a:t>    2000 т молока        3000 </a:t>
              </a:r>
              <a:r>
                <a:rPr lang="ru-RU" dirty="0">
                  <a:solidFill>
                    <a:prstClr val="black"/>
                  </a:solidFill>
                  <a:cs typeface="Arial" charset="0"/>
                </a:rPr>
                <a:t>т мяса убойного </a:t>
              </a:r>
              <a:r>
                <a:rPr lang="ru-RU" dirty="0" smtClean="0">
                  <a:solidFill>
                    <a:prstClr val="black"/>
                  </a:solidFill>
                  <a:cs typeface="Arial" charset="0"/>
                </a:rPr>
                <a:t>веса       300 </a:t>
              </a:r>
              <a:r>
                <a:rPr lang="ru-RU" dirty="0">
                  <a:solidFill>
                    <a:prstClr val="black"/>
                  </a:solidFill>
                  <a:cs typeface="Arial" charset="0"/>
                </a:rPr>
                <a:t>т </a:t>
              </a:r>
              <a:r>
                <a:rPr lang="ru-RU" dirty="0" smtClean="0">
                  <a:solidFill>
                    <a:prstClr val="black"/>
                  </a:solidFill>
                  <a:cs typeface="Arial" charset="0"/>
                </a:rPr>
                <a:t>картофеля        10000 </a:t>
              </a:r>
              <a:r>
                <a:rPr lang="ru-RU" dirty="0">
                  <a:solidFill>
                    <a:prstClr val="black"/>
                  </a:solidFill>
                  <a:cs typeface="Arial" charset="0"/>
                </a:rPr>
                <a:t>т </a:t>
              </a:r>
              <a:r>
                <a:rPr lang="ru-RU" dirty="0" smtClean="0">
                  <a:solidFill>
                    <a:prstClr val="black"/>
                  </a:solidFill>
                  <a:cs typeface="Arial" charset="0"/>
                </a:rPr>
                <a:t>овощей</a:t>
              </a:r>
              <a:endParaRPr lang="ru-RU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" name="4-конечная звезда 14"/>
            <p:cNvSpPr/>
            <p:nvPr/>
          </p:nvSpPr>
          <p:spPr>
            <a:xfrm>
              <a:off x="179512" y="3212976"/>
              <a:ext cx="195140" cy="194320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" name="4-конечная звезда 34"/>
            <p:cNvSpPr/>
            <p:nvPr/>
          </p:nvSpPr>
          <p:spPr>
            <a:xfrm>
              <a:off x="4952924" y="3212976"/>
              <a:ext cx="195140" cy="194320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" name="4-конечная звезда 35"/>
            <p:cNvSpPr/>
            <p:nvPr/>
          </p:nvSpPr>
          <p:spPr>
            <a:xfrm>
              <a:off x="1928588" y="3212976"/>
              <a:ext cx="195140" cy="194320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" name="4-конечная звезда 36"/>
            <p:cNvSpPr/>
            <p:nvPr/>
          </p:nvSpPr>
          <p:spPr>
            <a:xfrm>
              <a:off x="6897140" y="3212976"/>
              <a:ext cx="195140" cy="194320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7342" y="1054477"/>
              <a:ext cx="748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prstClr val="white"/>
                  </a:solidFill>
                  <a:cs typeface="Arial" charset="0"/>
                </a:rPr>
                <a:t>1995 год</a:t>
              </a:r>
              <a:endParaRPr lang="ru-RU" b="1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7504" y="3506812"/>
              <a:ext cx="8856984" cy="215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FF0000"/>
                  </a:solidFill>
                  <a:cs typeface="Arial" charset="0"/>
                </a:rPr>
                <a:t>Оборот розничной торговли организаций потребительской кооперации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>
                  <a:solidFill>
                    <a:srgbClr val="FF0000"/>
                  </a:solidFill>
                  <a:cs typeface="Arial" charset="0"/>
                </a:rPr>
                <a:t>  </a:t>
              </a:r>
              <a:r>
                <a:rPr lang="ru-RU" b="1" dirty="0" smtClean="0">
                  <a:solidFill>
                    <a:srgbClr val="FF0000"/>
                  </a:solidFill>
                  <a:cs typeface="Arial" charset="0"/>
                </a:rPr>
                <a:t>                                        </a:t>
              </a:r>
              <a:r>
                <a:rPr lang="ru-RU" sz="1400" b="1" dirty="0" smtClean="0">
                  <a:solidFill>
                    <a:prstClr val="black"/>
                  </a:solidFill>
                  <a:cs typeface="Arial" charset="0"/>
                </a:rPr>
                <a:t>в % от общего оборота                                             </a:t>
              </a:r>
              <a:r>
                <a:rPr lang="ru-RU" b="1" dirty="0" smtClean="0">
                  <a:solidFill>
                    <a:srgbClr val="00B050"/>
                  </a:solidFill>
                  <a:cs typeface="Arial" charset="0"/>
                </a:rPr>
                <a:t>Число  членов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 smtClean="0">
                  <a:solidFill>
                    <a:prstClr val="black"/>
                  </a:solidFill>
                  <a:cs typeface="Arial" charset="0"/>
                </a:rPr>
                <a:t>1995 – 329,6 млрд. </a:t>
              </a:r>
              <a:r>
                <a:rPr lang="ru-RU" sz="1600" dirty="0" err="1" smtClean="0">
                  <a:solidFill>
                    <a:prstClr val="black"/>
                  </a:solidFill>
                  <a:cs typeface="Arial" charset="0"/>
                </a:rPr>
                <a:t>руб</a:t>
              </a:r>
              <a:r>
                <a:rPr lang="ru-RU" sz="1600" dirty="0" smtClean="0">
                  <a:solidFill>
                    <a:prstClr val="black"/>
                  </a:solidFill>
                  <a:cs typeface="Arial" charset="0"/>
                </a:rPr>
                <a:t>              9,3                                              </a:t>
              </a:r>
              <a:r>
                <a:rPr lang="ru-RU" b="1" dirty="0" smtClean="0">
                  <a:solidFill>
                    <a:srgbClr val="00B050"/>
                  </a:solidFill>
                  <a:cs typeface="Arial" charset="0"/>
                </a:rPr>
                <a:t>потребительских кооперативов</a:t>
              </a:r>
              <a:endParaRPr lang="ru-RU" dirty="0" smtClean="0">
                <a:solidFill>
                  <a:prstClr val="black"/>
                </a:solidFill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 smtClean="0">
                  <a:solidFill>
                    <a:prstClr val="black"/>
                  </a:solidFill>
                  <a:cs typeface="Arial" charset="0"/>
                </a:rPr>
                <a:t>2000 –  918,5 млн.  </a:t>
              </a:r>
              <a:r>
                <a:rPr lang="ru-RU" sz="1600" dirty="0" err="1" smtClean="0">
                  <a:solidFill>
                    <a:prstClr val="black"/>
                  </a:solidFill>
                  <a:cs typeface="Arial" charset="0"/>
                </a:rPr>
                <a:t>руб</a:t>
              </a:r>
              <a:r>
                <a:rPr lang="ru-RU" sz="1600" dirty="0" smtClean="0">
                  <a:solidFill>
                    <a:prstClr val="black"/>
                  </a:solidFill>
                  <a:cs typeface="Arial" charset="0"/>
                </a:rPr>
                <a:t>              7,9                                                                   2006 г.        2016 г.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 smtClean="0">
                  <a:solidFill>
                    <a:prstClr val="black"/>
                  </a:solidFill>
                  <a:cs typeface="Arial" charset="0"/>
                </a:rPr>
                <a:t>2005 – 1873,4 млн. </a:t>
              </a:r>
              <a:r>
                <a:rPr lang="ru-RU" sz="1600" dirty="0" err="1" smtClean="0">
                  <a:solidFill>
                    <a:prstClr val="black"/>
                  </a:solidFill>
                  <a:cs typeface="Arial" charset="0"/>
                </a:rPr>
                <a:t>руб</a:t>
              </a:r>
              <a:r>
                <a:rPr lang="ru-RU" sz="1600" dirty="0" smtClean="0">
                  <a:solidFill>
                    <a:prstClr val="black"/>
                  </a:solidFill>
                  <a:cs typeface="Arial" charset="0"/>
                </a:rPr>
                <a:t>              5,9                                         СХО                          5                17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 smtClean="0">
                  <a:solidFill>
                    <a:prstClr val="black"/>
                  </a:solidFill>
                  <a:cs typeface="Arial" charset="0"/>
                </a:rPr>
                <a:t>2010 – 3888,3 млн. </a:t>
              </a:r>
              <a:r>
                <a:rPr lang="ru-RU" sz="1600" dirty="0" err="1" smtClean="0">
                  <a:solidFill>
                    <a:prstClr val="black"/>
                  </a:solidFill>
                  <a:cs typeface="Arial" charset="0"/>
                </a:rPr>
                <a:t>руб</a:t>
              </a:r>
              <a:r>
                <a:rPr lang="ru-RU" sz="1600" dirty="0" smtClean="0">
                  <a:solidFill>
                    <a:prstClr val="black"/>
                  </a:solidFill>
                  <a:cs typeface="Arial" charset="0"/>
                </a:rPr>
                <a:t>              4,1                                         КФХ и ИП                1                11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 smtClean="0">
                  <a:solidFill>
                    <a:prstClr val="black"/>
                  </a:solidFill>
                  <a:cs typeface="Arial" charset="0"/>
                </a:rPr>
                <a:t>2015 – 3416,2 млн. </a:t>
              </a:r>
              <a:r>
                <a:rPr lang="ru-RU" sz="1600" dirty="0" err="1" smtClean="0">
                  <a:solidFill>
                    <a:prstClr val="black"/>
                  </a:solidFill>
                  <a:cs typeface="Arial" charset="0"/>
                </a:rPr>
                <a:t>руб</a:t>
              </a:r>
              <a:r>
                <a:rPr lang="ru-RU" sz="1600" dirty="0" smtClean="0">
                  <a:solidFill>
                    <a:prstClr val="black"/>
                  </a:solidFill>
                  <a:cs typeface="Arial" charset="0"/>
                </a:rPr>
                <a:t>              1,8                                         ЛПХ                    1145             124             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 smtClean="0">
                  <a:solidFill>
                    <a:prstClr val="black"/>
                  </a:solidFill>
                  <a:cs typeface="Arial" charset="0"/>
                </a:rPr>
                <a:t>2017 – 3131,1 млн. </a:t>
              </a:r>
              <a:r>
                <a:rPr lang="ru-RU" sz="1600" dirty="0" err="1" smtClean="0">
                  <a:solidFill>
                    <a:prstClr val="black"/>
                  </a:solidFill>
                  <a:cs typeface="Arial" charset="0"/>
                </a:rPr>
                <a:t>руб</a:t>
              </a:r>
              <a:r>
                <a:rPr lang="ru-RU" sz="1600" dirty="0" smtClean="0">
                  <a:solidFill>
                    <a:prstClr val="black"/>
                  </a:solidFill>
                  <a:cs typeface="Arial" charset="0"/>
                </a:rPr>
                <a:t>              1,5  </a:t>
              </a:r>
              <a:endParaRPr lang="ru-RU" sz="1600" dirty="0">
                <a:solidFill>
                  <a:prstClr val="black"/>
                </a:solidFill>
                <a:cs typeface="Arial" charset="0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>
            <a:xfrm>
              <a:off x="2281424" y="3838515"/>
              <a:ext cx="0" cy="17507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641801" y="4077072"/>
              <a:ext cx="36421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4746257" y="4365104"/>
              <a:ext cx="36421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6012160" y="4353838"/>
              <a:ext cx="0" cy="1019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6946261" y="4344592"/>
              <a:ext cx="2003" cy="10286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4788024" y="4581128"/>
              <a:ext cx="36421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Волна 53"/>
            <p:cNvSpPr/>
            <p:nvPr/>
          </p:nvSpPr>
          <p:spPr>
            <a:xfrm rot="21247170">
              <a:off x="4071055" y="5307828"/>
              <a:ext cx="4473300" cy="1207563"/>
            </a:xfrm>
            <a:prstGeom prst="wav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238772" y="5509101"/>
              <a:ext cx="4114898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cs typeface="Arial" charset="0"/>
                </a:rPr>
                <a:t>Сельскохозяйственными </a:t>
              </a:r>
              <a:r>
                <a:rPr lang="ru-RU" sz="1400" b="1" dirty="0" err="1" smtClean="0">
                  <a:solidFill>
                    <a:prstClr val="black"/>
                  </a:solidFill>
                  <a:cs typeface="Arial" charset="0"/>
                </a:rPr>
                <a:t>потребкооперативами</a:t>
              </a:r>
              <a:r>
                <a:rPr lang="ru-RU" sz="1400" b="1" dirty="0" smtClean="0">
                  <a:solidFill>
                    <a:prstClr val="black"/>
                  </a:solidFill>
                  <a:cs typeface="Arial" charset="0"/>
                </a:rPr>
                <a:t> в 2017г.  отгружено продукции  собственного производства на       </a:t>
              </a:r>
              <a:r>
                <a:rPr lang="ru-RU" b="1" dirty="0" smtClean="0">
                  <a:solidFill>
                    <a:srgbClr val="FF0000"/>
                  </a:solidFill>
                  <a:cs typeface="Arial" charset="0"/>
                </a:rPr>
                <a:t>6 770 300 руб.</a:t>
              </a:r>
              <a:endParaRPr lang="ru-RU" b="1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55" name="Стрелка вправо 54"/>
            <p:cNvSpPr/>
            <p:nvPr/>
          </p:nvSpPr>
          <p:spPr>
            <a:xfrm>
              <a:off x="4535996" y="515702"/>
              <a:ext cx="1059236" cy="465026"/>
            </a:xfrm>
            <a:prstGeom prst="rightArrow">
              <a:avLst/>
            </a:prstGeom>
            <a:solidFill>
              <a:srgbClr val="80C535"/>
            </a:solidFill>
            <a:ln>
              <a:solidFill>
                <a:srgbClr val="80C5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" name="Стрелка вправо 57"/>
            <p:cNvSpPr/>
            <p:nvPr/>
          </p:nvSpPr>
          <p:spPr>
            <a:xfrm rot="10800000">
              <a:off x="3283585" y="515702"/>
              <a:ext cx="1059236" cy="465025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66" y="57286"/>
            <a:ext cx="2110726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9" y="-42839"/>
            <a:ext cx="1965449" cy="131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86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25195" y="0"/>
            <a:ext cx="9169195" cy="68947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0084" y="2643631"/>
            <a:ext cx="8700388" cy="31510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6486" y="6496991"/>
            <a:ext cx="75803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cs typeface="Arial" charset="0"/>
              </a:rPr>
              <a:t>Виноград выращивают на площади почти 9 га (в 2006 г.  он встречался в единичных случаях).</a:t>
            </a:r>
          </a:p>
        </p:txBody>
      </p:sp>
      <p:sp>
        <p:nvSpPr>
          <p:cNvPr id="12" name="Надпись 2"/>
          <p:cNvSpPr txBox="1">
            <a:spLocks noChangeArrowheads="1"/>
          </p:cNvSpPr>
          <p:nvPr/>
        </p:nvSpPr>
        <p:spPr bwMode="auto">
          <a:xfrm>
            <a:off x="78457" y="29369"/>
            <a:ext cx="8987086" cy="72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 fontAlgn="base">
              <a:lnSpc>
                <a:spcPct val="115000"/>
              </a:lnSpc>
              <a:spcBef>
                <a:spcPct val="0"/>
              </a:spcBef>
            </a:pP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cap="all" dirty="0" err="1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ПЛОщАДи</a:t>
            </a: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МНОГОЛЕТНИХ НАСАЖДЕНИЙ В 2006 И 2016 ГОДАХ </a:t>
            </a:r>
            <a:b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ЛПХ и других индивидуальных хозяйствах граждан </a:t>
            </a:r>
            <a:endParaRPr lang="ru-RU" dirty="0">
              <a:ln w="0"/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886" y="1348414"/>
            <a:ext cx="1728192" cy="1302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95" y="1337956"/>
            <a:ext cx="1753224" cy="1314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r="6890"/>
          <a:stretch/>
        </p:blipFill>
        <p:spPr>
          <a:xfrm>
            <a:off x="4747253" y="1364069"/>
            <a:ext cx="1738994" cy="1295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37" y="1347691"/>
            <a:ext cx="1729907" cy="1295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014249" y="2640597"/>
            <a:ext cx="803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8000"/>
                </a:solidFill>
                <a:cs typeface="Arial" charset="0"/>
              </a:rPr>
              <a:t>+53</a:t>
            </a:r>
            <a:r>
              <a:rPr lang="ru-RU" b="1" dirty="0" smtClean="0">
                <a:solidFill>
                  <a:srgbClr val="008000"/>
                </a:solidFill>
                <a:cs typeface="Arial" charset="0"/>
              </a:rPr>
              <a:t>%</a:t>
            </a:r>
            <a:endParaRPr lang="ru-RU" b="1" dirty="0">
              <a:solidFill>
                <a:srgbClr val="008000"/>
              </a:solidFill>
              <a:cs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02536" y="2641843"/>
            <a:ext cx="70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8000"/>
                </a:solidFill>
                <a:cs typeface="Arial" charset="0"/>
              </a:rPr>
              <a:t>+</a:t>
            </a:r>
            <a:r>
              <a:rPr lang="ru-RU" b="1" dirty="0">
                <a:solidFill>
                  <a:srgbClr val="008000"/>
                </a:solidFill>
                <a:cs typeface="Arial" charset="0"/>
              </a:rPr>
              <a:t>38%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4221" y="2633165"/>
            <a:ext cx="102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cs typeface="Arial" charset="0"/>
              </a:rPr>
              <a:t>За </a:t>
            </a:r>
            <a:r>
              <a:rPr lang="ru-RU" sz="1600" dirty="0">
                <a:solidFill>
                  <a:prstClr val="black"/>
                </a:solidFill>
                <a:cs typeface="Arial" charset="0"/>
              </a:rPr>
              <a:t>10</a:t>
            </a:r>
            <a:r>
              <a:rPr lang="ru-RU" sz="1600" dirty="0" smtClean="0">
                <a:solidFill>
                  <a:prstClr val="black"/>
                </a:solidFill>
                <a:cs typeface="Arial" charset="0"/>
              </a:rPr>
              <a:t> лет:</a:t>
            </a:r>
            <a:endParaRPr lang="ru-RU" sz="16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975" y="2720695"/>
            <a:ext cx="201185" cy="18899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8634" y="2720695"/>
            <a:ext cx="201185" cy="188992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>
            <a:off x="5126846" y="2644593"/>
            <a:ext cx="833139" cy="369332"/>
            <a:chOff x="5196955" y="2818599"/>
            <a:chExt cx="833139" cy="369332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5196955" y="2818599"/>
              <a:ext cx="7024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8000"/>
                  </a:solidFill>
                  <a:cs typeface="Arial" charset="0"/>
                </a:rPr>
                <a:t>+</a:t>
              </a:r>
              <a:r>
                <a:rPr lang="ru-RU" b="1" dirty="0">
                  <a:solidFill>
                    <a:srgbClr val="008000"/>
                  </a:solidFill>
                  <a:cs typeface="Arial" charset="0"/>
                </a:rPr>
                <a:t>13%</a:t>
              </a: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8909" y="2894115"/>
              <a:ext cx="201185" cy="188992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7330817" y="2651370"/>
            <a:ext cx="855957" cy="369332"/>
            <a:chOff x="7495366" y="2798058"/>
            <a:chExt cx="855957" cy="36933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495366" y="2798058"/>
              <a:ext cx="5854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8000"/>
                  </a:solidFill>
                  <a:cs typeface="Arial" charset="0"/>
                </a:rPr>
                <a:t>+9</a:t>
              </a:r>
              <a:r>
                <a:rPr lang="ru-RU" b="1" dirty="0" smtClean="0">
                  <a:solidFill>
                    <a:srgbClr val="008000"/>
                  </a:solidFill>
                  <a:cs typeface="Arial" charset="0"/>
                </a:rPr>
                <a:t>%</a:t>
              </a:r>
              <a:endParaRPr lang="ru-RU" b="1" dirty="0">
                <a:solidFill>
                  <a:srgbClr val="008000"/>
                </a:solidFill>
                <a:cs typeface="Arial" charset="0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50138" y="2876910"/>
              <a:ext cx="201185" cy="188992"/>
            </a:xfrm>
            <a:prstGeom prst="rect">
              <a:avLst/>
            </a:prstGeom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7" r="6470"/>
          <a:stretch/>
        </p:blipFill>
        <p:spPr>
          <a:xfrm>
            <a:off x="3363755" y="4813080"/>
            <a:ext cx="1692758" cy="118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98" y="3762598"/>
            <a:ext cx="1578391" cy="1183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Прямоугольник 28"/>
          <p:cNvSpPr/>
          <p:nvPr/>
        </p:nvSpPr>
        <p:spPr>
          <a:xfrm>
            <a:off x="3363755" y="3822228"/>
            <a:ext cx="1476145" cy="99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cs typeface="Arial" charset="0"/>
              </a:rPr>
              <a:t>Появилось около 24 га </a:t>
            </a:r>
            <a:r>
              <a:rPr lang="ru-RU" sz="1400" dirty="0" smtClean="0">
                <a:solidFill>
                  <a:prstClr val="black"/>
                </a:solidFill>
                <a:cs typeface="Arial" charset="0"/>
              </a:rPr>
              <a:t>черешни и  </a:t>
            </a:r>
            <a:r>
              <a:rPr lang="ru-RU" sz="1400" dirty="0">
                <a:solidFill>
                  <a:prstClr val="black"/>
                </a:solidFill>
                <a:cs typeface="Arial" charset="0"/>
              </a:rPr>
              <a:t>немного абрикоса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9545" y="759143"/>
            <a:ext cx="9035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504D">
                    <a:lumMod val="75000"/>
                  </a:srgbClr>
                </a:solidFill>
                <a:cs typeface="Arial" charset="0"/>
              </a:rPr>
              <a:t>Площадь под многолетними плодовыми насаждениями и  ягодными культурами  </a:t>
            </a:r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Arial" charset="0"/>
              </a:rPr>
              <a:t/>
            </a:r>
            <a:b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Arial" charset="0"/>
              </a:rPr>
            </a:br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Arial" charset="0"/>
              </a:rPr>
              <a:t>увеличилась  с </a:t>
            </a:r>
            <a:r>
              <a:rPr lang="ru-RU" sz="1600" b="1" dirty="0">
                <a:solidFill>
                  <a:srgbClr val="C0504D">
                    <a:lumMod val="75000"/>
                  </a:srgbClr>
                </a:solidFill>
                <a:cs typeface="Arial" charset="0"/>
              </a:rPr>
              <a:t>3,4 тыс. га в </a:t>
            </a:r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Arial" charset="0"/>
              </a:rPr>
              <a:t>2006 г</a:t>
            </a:r>
            <a:r>
              <a:rPr lang="ru-RU" sz="1600" b="1" dirty="0">
                <a:solidFill>
                  <a:srgbClr val="C0504D">
                    <a:lumMod val="75000"/>
                  </a:srgbClr>
                </a:solidFill>
                <a:cs typeface="Arial" charset="0"/>
              </a:rPr>
              <a:t>. до 3,9 тыс. га в </a:t>
            </a:r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Arial" charset="0"/>
              </a:rPr>
              <a:t>2016 г.</a:t>
            </a:r>
            <a:endParaRPr lang="ru-RU" sz="1600" b="1" dirty="0">
              <a:solidFill>
                <a:srgbClr val="C0504D">
                  <a:lumMod val="75000"/>
                </a:srgbClr>
              </a:solidFill>
              <a:cs typeface="Arial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4221" y="3065654"/>
            <a:ext cx="8700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cs typeface="Arial" charset="0"/>
              </a:rPr>
              <a:t>В отличие от плодовых насаждений,</a:t>
            </a:r>
            <a:br>
              <a:rPr lang="ru-RU" sz="1600" b="1" dirty="0">
                <a:solidFill>
                  <a:srgbClr val="C00000"/>
                </a:solidFill>
                <a:cs typeface="Arial" charset="0"/>
              </a:rPr>
            </a:br>
            <a:r>
              <a:rPr lang="ru-RU" sz="1600" b="1" dirty="0" smtClean="0">
                <a:solidFill>
                  <a:srgbClr val="C00000"/>
                </a:solidFill>
                <a:cs typeface="Arial" charset="0"/>
              </a:rPr>
              <a:t>ягодники </a:t>
            </a:r>
            <a:r>
              <a:rPr lang="ru-RU" sz="1600" b="1" dirty="0">
                <a:solidFill>
                  <a:srgbClr val="C00000"/>
                </a:solidFill>
                <a:cs typeface="Arial" charset="0"/>
              </a:rPr>
              <a:t>в личных подсобных хозяйствах  показали снижение с 908 га до 854 </a:t>
            </a:r>
            <a:r>
              <a:rPr lang="ru-RU" sz="1600" b="1" dirty="0" smtClean="0">
                <a:solidFill>
                  <a:srgbClr val="C00000"/>
                </a:solidFill>
                <a:cs typeface="Arial" charset="0"/>
              </a:rPr>
              <a:t>га (на 6%)</a:t>
            </a:r>
            <a:endParaRPr lang="ru-RU" sz="1600" b="1" dirty="0">
              <a:solidFill>
                <a:srgbClr val="C00000"/>
              </a:solidFill>
              <a:cs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27255" y="4237241"/>
            <a:ext cx="2520615" cy="1495238"/>
            <a:chOff x="3002536" y="4382210"/>
            <a:chExt cx="2503409" cy="1474430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673" y="4507653"/>
              <a:ext cx="1471272" cy="1085799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536" y="4382210"/>
              <a:ext cx="1839206" cy="1474430"/>
            </a:xfrm>
            <a:prstGeom prst="rect">
              <a:avLst/>
            </a:prstGeom>
          </p:spPr>
        </p:pic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2786" y="5165992"/>
            <a:ext cx="481669" cy="45247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858294" y="4547165"/>
            <a:ext cx="3089210" cy="1250985"/>
            <a:chOff x="5182567" y="4564059"/>
            <a:chExt cx="3089210" cy="1250985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6" t="10900" r="17700" b="17073"/>
            <a:stretch/>
          </p:blipFill>
          <p:spPr>
            <a:xfrm>
              <a:off x="5182567" y="4736058"/>
              <a:ext cx="1554836" cy="90698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89547">
              <a:off x="6797866" y="4874032"/>
              <a:ext cx="1473911" cy="928155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0317">
              <a:off x="6092995" y="4564059"/>
              <a:ext cx="1434616" cy="1250985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Равнобедренный треугольник 16"/>
          <p:cNvSpPr/>
          <p:nvPr/>
        </p:nvSpPr>
        <p:spPr>
          <a:xfrm rot="10800000">
            <a:off x="5891095" y="5350676"/>
            <a:ext cx="450071" cy="404987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37316" y="5643228"/>
            <a:ext cx="207910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cs typeface="Arial" charset="0"/>
              </a:rPr>
              <a:t>Рост  отмечен только по крыжовнику, </a:t>
            </a:r>
          </a:p>
          <a:p>
            <a:pPr algn="ct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Arial" charset="0"/>
              </a:rPr>
              <a:t>малине </a:t>
            </a:r>
            <a:r>
              <a:rPr lang="ru-RU" sz="1400" dirty="0">
                <a:solidFill>
                  <a:prstClr val="black"/>
                </a:solidFill>
                <a:cs typeface="Arial" charset="0"/>
              </a:rPr>
              <a:t>и ежевике.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114646" y="5836757"/>
            <a:ext cx="283285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cs typeface="Arial" charset="0"/>
              </a:rPr>
              <a:t>Смородина, земляника, клубника, рябина черноплодная, облепиха – в минусе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5" y="6235795"/>
            <a:ext cx="1126220" cy="70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886"/>
            <a:ext cx="7408977" cy="736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55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rgbClr val="F7FCF9"/>
            </a:gs>
            <a:gs pos="40000">
              <a:srgbClr val="D8F0DE">
                <a:alpha val="45000"/>
              </a:srgbClr>
            </a:gs>
            <a:gs pos="69000">
              <a:srgbClr val="F6FBF7">
                <a:alpha val="66000"/>
              </a:srgbClr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79000">
              <a:srgbClr val="75C88A"/>
            </a:gs>
            <a:gs pos="55000">
              <a:srgbClr val="B6E2C1">
                <a:alpha val="58000"/>
              </a:srgbClr>
            </a:gs>
            <a:gs pos="98000">
              <a:schemeClr val="accent3">
                <a:lumMod val="75000"/>
                <a:alpha val="5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03751" y="1047680"/>
            <a:ext cx="4802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5010,1 млн. рублей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3750" y="1695082"/>
            <a:ext cx="5085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 квартале 2021г.  в фактических ценах</a:t>
            </a:r>
          </a:p>
        </p:txBody>
      </p:sp>
      <p:sp>
        <p:nvSpPr>
          <p:cNvPr id="7" name="Стрелка вверх 6"/>
          <p:cNvSpPr/>
          <p:nvPr/>
        </p:nvSpPr>
        <p:spPr>
          <a:xfrm>
            <a:off x="334285" y="1644476"/>
            <a:ext cx="1296144" cy="12409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6595" y="2059223"/>
            <a:ext cx="55664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сравнению с соответствующим периодом 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предыдущего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на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1,1%</a:t>
            </a:r>
            <a:endParaRPr lang="en-US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1560" y="164727"/>
            <a:ext cx="7772400" cy="1107337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sz="3200" i="1" dirty="0">
                <a:ln>
                  <a:solidFill>
                    <a:srgbClr val="4584D3">
                      <a:lumMod val="7500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ОБЪЕМ ВАЛОВОЙ ПРОДУКЦИИ СЕЛЬСКОГО ХОЗЯЙСТВА</a:t>
            </a:r>
          </a:p>
        </p:txBody>
      </p:sp>
      <p:sp>
        <p:nvSpPr>
          <p:cNvPr id="10" name="Стрелка вверх 9"/>
          <p:cNvSpPr/>
          <p:nvPr/>
        </p:nvSpPr>
        <p:spPr>
          <a:xfrm>
            <a:off x="323528" y="3140968"/>
            <a:ext cx="1345649" cy="12649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7704" y="3542628"/>
            <a:ext cx="6126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сельскохозяйственных организациях – на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373033" y="4938556"/>
            <a:ext cx="1296144" cy="136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9712" y="5007932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хозяйствах населения на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1,6% 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крестьянских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(фермерских)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хозяйствах на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48278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323">
              <a:schemeClr val="accent3">
                <a:lumMod val="40000"/>
                <a:lumOff val="60000"/>
              </a:schemeClr>
            </a:gs>
            <a:gs pos="42496">
              <a:schemeClr val="accent3">
                <a:lumMod val="60000"/>
                <a:lumOff val="40000"/>
              </a:schemeClr>
            </a:gs>
            <a:gs pos="16000">
              <a:schemeClr val="bg2">
                <a:tint val="97000"/>
                <a:hueMod val="92000"/>
                <a:satMod val="169000"/>
                <a:lumMod val="164000"/>
              </a:schemeClr>
            </a:gs>
            <a:gs pos="75407">
              <a:schemeClr val="accent3">
                <a:lumMod val="20000"/>
                <a:lumOff val="80000"/>
              </a:schemeClr>
            </a:gs>
            <a:gs pos="99000">
              <a:schemeClr val="accent3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980728"/>
            <a:ext cx="82089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584D3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ru-RU" sz="2200" dirty="0">
              <a:solidFill>
                <a:srgbClr val="4584D3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2011" y="181874"/>
            <a:ext cx="8021781" cy="7988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продукции животноводства</a:t>
            </a:r>
          </a:p>
          <a:p>
            <a:pPr algn="ctr"/>
            <a:r>
              <a:rPr lang="ru-RU" sz="2400" b="1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хозяйствах всех категорий за январь-июнь 2021г.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579" y="1268760"/>
            <a:ext cx="43364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1B6F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r>
              <a:rPr lang="ru-RU" sz="2800" b="1" dirty="0" smtClean="0">
                <a:solidFill>
                  <a:srgbClr val="31B6F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мяса </a:t>
            </a:r>
            <a:endParaRPr lang="ru-RU" sz="2800" b="1" dirty="0" smtClean="0">
              <a:solidFill>
                <a:srgbClr val="31B6FD">
                  <a:lumMod val="75000"/>
                </a:srgbClr>
              </a:solidFill>
            </a:endParaRPr>
          </a:p>
          <a:p>
            <a:pPr algn="ctr"/>
            <a:r>
              <a:rPr lang="ru-RU" sz="28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18,8 тыс. тонн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(99,7%)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50060"/>
            <a:ext cx="2006168" cy="145447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321832" y="6550223"/>
            <a:ext cx="2834104" cy="307777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% к </a:t>
            </a:r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январю-июню 2020 г.)</a:t>
            </a: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15153518"/>
              </p:ext>
            </p:extLst>
          </p:nvPr>
        </p:nvGraphicFramePr>
        <p:xfrm>
          <a:off x="622011" y="2827764"/>
          <a:ext cx="7529322" cy="3576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Стрелка вниз 12"/>
          <p:cNvSpPr/>
          <p:nvPr/>
        </p:nvSpPr>
        <p:spPr>
          <a:xfrm>
            <a:off x="3059832" y="2226608"/>
            <a:ext cx="318167" cy="42714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44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Тема Office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2210</TotalTime>
  <Words>2122</Words>
  <Application>Microsoft Office PowerPoint</Application>
  <PresentationFormat>Экран (4:3)</PresentationFormat>
  <Paragraphs>432</Paragraphs>
  <Slides>42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17</vt:i4>
      </vt:variant>
      <vt:variant>
        <vt:lpstr>Заголовки слайдов</vt:lpstr>
      </vt:variant>
      <vt:variant>
        <vt:i4>42</vt:i4>
      </vt:variant>
    </vt:vector>
  </HeadingPairs>
  <TitlesOfParts>
    <vt:vector size="59" baseType="lpstr">
      <vt:lpstr>Трек</vt:lpstr>
      <vt:lpstr>4_Тема Office</vt:lpstr>
      <vt:lpstr>Тема Office</vt:lpstr>
      <vt:lpstr>1_Тема Office</vt:lpstr>
      <vt:lpstr>3_Тема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производства основных продуктов растениеводства в 2016 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общая площадь земли в среднем на одну  сельскохозяйственную организацию  по муниципальным образованиям области</vt:lpstr>
      <vt:lpstr>общая площадь земли в среднем на одно крестьянское (фермерское) хозяйство и одного индивидуального предпринимателя  по муниципальным образованиям области</vt:lpstr>
      <vt:lpstr>общая площадь земли в среднем на одно хозяйство граждан (личные подсобные и другие индивидуальные хозяйства граждан) по муниципальным образованиям области</vt:lpstr>
      <vt:lpstr>общая площадь земли в среднем на одно некоммерческое объединение граждан (садоводческое, огородническое, дачное объединение граждан) по муниципальным образованиям области</vt:lpstr>
      <vt:lpstr>СЕЛЬСКОХОЗЯЙСТВЕННАЯ МИКРОПЕРЕПИСЬ 2021</vt:lpstr>
      <vt:lpstr>Цели микропереписи</vt:lpstr>
      <vt:lpstr>Программы сельскохозяйственных переписей</vt:lpstr>
      <vt:lpstr>Презентация PowerPoint</vt:lpstr>
      <vt:lpstr>Презентация PowerPoint</vt:lpstr>
      <vt:lpstr>На территории нашей области сельскохозяйственной микропереписи 2021 года подлежат:</vt:lpstr>
      <vt:lpstr>Презентация PowerPoint</vt:lpstr>
      <vt:lpstr>Презентация PowerPoint</vt:lpstr>
    </vt:vector>
  </TitlesOfParts>
  <Company>Kraftway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РЕЗУЛЬТАТАХ ПРОВЕДЕНИЯ ВСЕРОССИЙСКОЙ СЕЛЬСКОХОЗЯЙСТВЕННОЙ ПЕРЕПИСИ  2016 ГОДА: ПЕРВЫЕ ИТОГИ ПЕРЕПИСИ И ПРОГРАММА ПУБЛИКАЦИЙ</dc:title>
  <dc:creator>GEG</dc:creator>
  <cp:lastModifiedBy>Быков Александр Николаевич</cp:lastModifiedBy>
  <cp:revision>351</cp:revision>
  <cp:lastPrinted>2021-07-20T13:28:35Z</cp:lastPrinted>
  <dcterms:created xsi:type="dcterms:W3CDTF">2016-12-09T05:52:58Z</dcterms:created>
  <dcterms:modified xsi:type="dcterms:W3CDTF">2021-07-21T06:43:46Z</dcterms:modified>
</cp:coreProperties>
</file>