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8" r:id="rId3"/>
    <p:sldId id="266" r:id="rId4"/>
    <p:sldId id="260" r:id="rId5"/>
    <p:sldId id="261" r:id="rId6"/>
    <p:sldId id="262" r:id="rId7"/>
    <p:sldId id="263" r:id="rId8"/>
    <p:sldId id="257" r:id="rId9"/>
    <p:sldId id="267" r:id="rId10"/>
    <p:sldId id="268" r:id="rId11"/>
    <p:sldId id="269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23-4A4C-BC4B-72721A49AC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23-4A4C-BC4B-72721A49AC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23-4A4C-BC4B-72721A49AC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23-4A4C-BC4B-72721A49AC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123-4A4C-BC4B-72721A49AC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123-4A4C-BC4B-72721A49ACA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10-14 лет</c:v>
                </c:pt>
                <c:pt idx="1">
                  <c:v>15-17 лет</c:v>
                </c:pt>
                <c:pt idx="2">
                  <c:v>18-25 лет</c:v>
                </c:pt>
                <c:pt idx="3">
                  <c:v>26-35 лет</c:v>
                </c:pt>
                <c:pt idx="4">
                  <c:v>36-65 лет</c:v>
                </c:pt>
                <c:pt idx="5">
                  <c:v>старше 65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204</c:v>
                </c:pt>
                <c:pt idx="1">
                  <c:v>338</c:v>
                </c:pt>
                <c:pt idx="2">
                  <c:v>99</c:v>
                </c:pt>
                <c:pt idx="3">
                  <c:v>72</c:v>
                </c:pt>
                <c:pt idx="4">
                  <c:v>36</c:v>
                </c:pt>
                <c:pt idx="5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123-4A4C-BC4B-72721A49ACA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Есть ли у вас нереализованные идеи?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1D-41C9-8B5B-967A026988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1D-41C9-8B5B-967A026988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1D-41C9-8B5B-967A026988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592</c:v>
                </c:pt>
                <c:pt idx="1">
                  <c:v>83</c:v>
                </c:pt>
                <c:pt idx="2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E1D-41C9-8B5B-967A0269884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Вы, куда можете обратиться для того, чтобы реализовать свои идеи по различным направлениям?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8C-41EF-836F-45D67AF18C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8C-41EF-836F-45D67AF18C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8C-41EF-836F-45D67AF18C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367</c:v>
                </c:pt>
                <c:pt idx="1">
                  <c:v>341</c:v>
                </c:pt>
                <c:pt idx="2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D8C-41EF-836F-45D67AF18CD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считаете, нужно ли проявлять инициативу?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9E-4281-9767-825A31C7C8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9E-4281-9767-825A31C7C8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9E-4281-9767-825A31C7C8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536</c:v>
                </c:pt>
                <c:pt idx="1">
                  <c:v>105</c:v>
                </c:pt>
                <c:pt idx="2">
                  <c:v>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9E-4281-9767-825A31C7C86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452061979203918"/>
          <c:y val="3.60892341836089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Каким вы видите Центр детских инициатив?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0-411A-9C4A-C1D62AD27B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0-411A-9C4A-C1D62AD27B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0-411A-9C4A-C1D62AD27B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0-411A-9C4A-C1D62AD27B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Место для отдыха</c:v>
                </c:pt>
                <c:pt idx="1">
                  <c:v>Место развития личности</c:v>
                </c:pt>
                <c:pt idx="2">
                  <c:v>Место развития творческих способностей</c:v>
                </c:pt>
                <c:pt idx="3">
                  <c:v>Место реализации проектов и идей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251</c:v>
                </c:pt>
                <c:pt idx="2">
                  <c:v>164</c:v>
                </c:pt>
                <c:pt idx="3">
                  <c:v>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180-411A-9C4A-C1D62AD27B7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1A112-3501-407E-8127-51B354F036D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9DBEF-7F9F-48C1-9C50-AF11A18C2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91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49933A-7890-4F02-B15E-E07C618F5B9B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E01B5A-6210-4B3C-B93B-F2C5F9776B7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245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933A-7890-4F02-B15E-E07C618F5B9B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1B5A-6210-4B3C-B93B-F2C5F9776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933A-7890-4F02-B15E-E07C618F5B9B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1B5A-6210-4B3C-B93B-F2C5F9776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9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933A-7890-4F02-B15E-E07C618F5B9B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1B5A-6210-4B3C-B93B-F2C5F9776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1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49933A-7890-4F02-B15E-E07C618F5B9B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CE01B5A-6210-4B3C-B93B-F2C5F9776B7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8937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933A-7890-4F02-B15E-E07C618F5B9B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1B5A-6210-4B3C-B93B-F2C5F9776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53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933A-7890-4F02-B15E-E07C618F5B9B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1B5A-6210-4B3C-B93B-F2C5F9776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44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933A-7890-4F02-B15E-E07C618F5B9B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1B5A-6210-4B3C-B93B-F2C5F9776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0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933A-7890-4F02-B15E-E07C618F5B9B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1B5A-6210-4B3C-B93B-F2C5F9776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2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D49933A-7890-4F02-B15E-E07C618F5B9B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CE01B5A-6210-4B3C-B93B-F2C5F9776B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847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D49933A-7890-4F02-B15E-E07C618F5B9B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CE01B5A-6210-4B3C-B93B-F2C5F9776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0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49933A-7890-4F02-B15E-E07C618F5B9B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CE01B5A-6210-4B3C-B93B-F2C5F9776B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753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73299274_4206" TargetMode="External"/><Relationship Id="rId3" Type="http://schemas.openxmlformats.org/officeDocument/2006/relationships/hyperlink" Target="https://vk.com/wall-73299274_4822" TargetMode="External"/><Relationship Id="rId7" Type="http://schemas.openxmlformats.org/officeDocument/2006/relationships/hyperlink" Target="https://vk.com/wall-73299274_4235" TargetMode="External"/><Relationship Id="rId2" Type="http://schemas.openxmlformats.org/officeDocument/2006/relationships/hyperlink" Target="https://vk.com/wall-73299274_45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73299274_4242" TargetMode="External"/><Relationship Id="rId5" Type="http://schemas.openxmlformats.org/officeDocument/2006/relationships/hyperlink" Target="https://vk.com/wall-73299274_4314" TargetMode="External"/><Relationship Id="rId4" Type="http://schemas.openxmlformats.org/officeDocument/2006/relationships/hyperlink" Target="https://vk.com/wall-73299274_4810" TargetMode="External"/><Relationship Id="rId9" Type="http://schemas.openxmlformats.org/officeDocument/2006/relationships/hyperlink" Target="https://vk.com/wall-73299274_411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/>
              <a:t>«Центр детских инициатив – детский проектный офис </a:t>
            </a:r>
            <a:br>
              <a:rPr lang="ru-RU" sz="3600" dirty="0"/>
            </a:br>
            <a:r>
              <a:rPr lang="ru-RU" sz="3600" dirty="0"/>
              <a:t>в школе»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2675" y="4449763"/>
            <a:ext cx="9144000" cy="1655762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Автор: </a:t>
            </a:r>
            <a:r>
              <a:rPr lang="ru-RU" dirty="0" err="1"/>
              <a:t>Чурсина</a:t>
            </a:r>
            <a:r>
              <a:rPr lang="ru-RU" dirty="0"/>
              <a:t> С.О. </a:t>
            </a:r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17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74E6941-616F-479E-9AD2-CC3D3E4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ea typeface="Calibri" panose="020F0502020204030204" pitchFamily="34" charset="0"/>
              </a:rPr>
              <a:t>Социологический опрос</a:t>
            </a:r>
            <a:br>
              <a:rPr lang="ru-RU" sz="2400" b="1" dirty="0">
                <a:effectLst/>
                <a:ea typeface="Calibri" panose="020F0502020204030204" pitchFamily="34" charset="0"/>
              </a:rPr>
            </a:br>
            <a:r>
              <a:rPr lang="ru-RU" sz="1800" cap="none" dirty="0">
                <a:effectLst/>
                <a:latin typeface="+mn-lt"/>
                <a:ea typeface="Calibri" panose="020F0502020204030204" pitchFamily="34" charset="0"/>
              </a:rPr>
              <a:t>для того, чтобы понять, нужен ли проект в целом, был проведен опрос, в котором приняли участие 772 человека.</a:t>
            </a:r>
            <a:endParaRPr lang="ru-RU" sz="6000" dirty="0">
              <a:latin typeface="+mn-lt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D5BE084C-DED3-49E7-B729-F7EFBDB74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228206"/>
              </p:ext>
            </p:extLst>
          </p:nvPr>
        </p:nvGraphicFramePr>
        <p:xfrm>
          <a:off x="0" y="1232916"/>
          <a:ext cx="5623560" cy="298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9B118878-8775-42AE-9462-C41F342FC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615205"/>
              </p:ext>
            </p:extLst>
          </p:nvPr>
        </p:nvGraphicFramePr>
        <p:xfrm>
          <a:off x="1311639" y="4091940"/>
          <a:ext cx="5029200" cy="276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F996295F-DE5E-4A70-87D9-A5C234ACB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33256"/>
              </p:ext>
            </p:extLst>
          </p:nvPr>
        </p:nvGraphicFramePr>
        <p:xfrm>
          <a:off x="6061710" y="1760565"/>
          <a:ext cx="5368290" cy="333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319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74E6941-616F-479E-9AD2-CC3D3E4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ea typeface="Calibri" panose="020F0502020204030204" pitchFamily="34" charset="0"/>
              </a:rPr>
              <a:t>Социологический опрос</a:t>
            </a:r>
            <a:endParaRPr lang="ru-RU" sz="6000" dirty="0">
              <a:latin typeface="+mn-lt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B35059E1-D0CC-4C3C-8644-23D2394DF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571074"/>
              </p:ext>
            </p:extLst>
          </p:nvPr>
        </p:nvGraphicFramePr>
        <p:xfrm>
          <a:off x="5608319" y="382385"/>
          <a:ext cx="6004561" cy="365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8F1D0515-349C-42D0-AD21-02487F2B0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136622"/>
              </p:ext>
            </p:extLst>
          </p:nvPr>
        </p:nvGraphicFramePr>
        <p:xfrm>
          <a:off x="762000" y="3089221"/>
          <a:ext cx="6004561" cy="365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875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203" y="350521"/>
            <a:ext cx="10178322" cy="62598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b="1" dirty="0">
                <a:latin typeface="+mj-lt"/>
              </a:rPr>
              <a:t>Ожидаемые результаты реализации Проекта:  </a:t>
            </a:r>
          </a:p>
          <a:p>
            <a:r>
              <a:rPr lang="ru-RU" dirty="0"/>
              <a:t> Активизация внеурочной деятельности и дополнительного образования учащихся; </a:t>
            </a:r>
          </a:p>
          <a:p>
            <a:r>
              <a:rPr lang="ru-RU" dirty="0"/>
              <a:t>Повышение уровня заинтересованности детей в школьной жизни; </a:t>
            </a:r>
          </a:p>
          <a:p>
            <a:r>
              <a:rPr lang="ru-RU" dirty="0"/>
              <a:t> Развитие лидерских качеств и коммуникативных навыков; </a:t>
            </a:r>
          </a:p>
          <a:p>
            <a:r>
              <a:rPr lang="ru-RU" dirty="0"/>
              <a:t>Продуктивная работа детских общественных объединений школы (участие в муниципальных, в региональных, всероссийских проектах и </a:t>
            </a:r>
          </a:p>
          <a:p>
            <a:r>
              <a:rPr lang="ru-RU" dirty="0"/>
              <a:t> конкурсах); </a:t>
            </a:r>
          </a:p>
          <a:p>
            <a:r>
              <a:rPr lang="ru-RU" dirty="0"/>
              <a:t> Повышение эффективности работы школьного ученического самоуправления; </a:t>
            </a:r>
          </a:p>
          <a:p>
            <a:r>
              <a:rPr lang="ru-RU" dirty="0"/>
              <a:t>Встречи с социальными партнерами.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600" b="1" dirty="0"/>
              <a:t>Ожидаемые результаты по направлениям: </a:t>
            </a:r>
          </a:p>
          <a:p>
            <a:pPr marL="0" indent="0">
              <a:buNone/>
            </a:pPr>
            <a:r>
              <a:rPr lang="ru-RU" dirty="0"/>
              <a:t>• Ученическое самоуправление, ученический совет – проведение заседаний, выборы президента школы. </a:t>
            </a:r>
          </a:p>
          <a:p>
            <a:pPr marL="0" indent="0">
              <a:buNone/>
            </a:pPr>
            <a:r>
              <a:rPr lang="ru-RU" dirty="0"/>
              <a:t>• Патриотическое направление – торжественное вступление в ряды юнармейцев, почетный караул, подготовка команды к Зарнице, встреча с ветеранами, конкурс «Отчизны верные сыны», Строй-песня, проведение фестиваля ГТО.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Медиацентр</a:t>
            </a:r>
            <a:r>
              <a:rPr lang="ru-RU" dirty="0"/>
              <a:t> – развитие школьного телевидения, газеты, радио, виртуального музея, </a:t>
            </a:r>
            <a:r>
              <a:rPr lang="ru-RU" dirty="0" err="1"/>
              <a:t>госпаблика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• Движение Орлята России – конкурс «Лучший </a:t>
            </a:r>
            <a:r>
              <a:rPr lang="ru-RU" dirty="0" err="1"/>
              <a:t>орлятский</a:t>
            </a:r>
            <a:r>
              <a:rPr lang="ru-RU" dirty="0"/>
              <a:t> класс». </a:t>
            </a:r>
          </a:p>
          <a:p>
            <a:pPr marL="0" indent="0">
              <a:buNone/>
            </a:pPr>
            <a:r>
              <a:rPr lang="ru-RU" dirty="0"/>
              <a:t>• ЮИД – активизация работы отряда ЮИД, творческий конкурс «Я грамотный пешеход». </a:t>
            </a:r>
          </a:p>
          <a:p>
            <a:pPr marL="0" indent="0">
              <a:buNone/>
            </a:pPr>
            <a:r>
              <a:rPr lang="ru-RU" dirty="0"/>
              <a:t>• Научное сообщество – Проведение интеллектуальных игр, заседания, конференция. </a:t>
            </a:r>
          </a:p>
          <a:p>
            <a:pPr marL="0" indent="0">
              <a:buNone/>
            </a:pPr>
            <a:r>
              <a:rPr lang="ru-RU" dirty="0"/>
              <a:t>• РДДМ – привлечение активистов, конкурс «Самый активный класс». </a:t>
            </a:r>
          </a:p>
          <a:p>
            <a:pPr marL="0" indent="0">
              <a:buNone/>
            </a:pPr>
            <a:r>
              <a:rPr lang="ru-RU" dirty="0"/>
              <a:t>• Волонтерский отряд – развитие волонтерской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30788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74E6941-616F-479E-9AD2-CC3D3E4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ea typeface="Calibri" panose="020F0502020204030204" pitchFamily="34" charset="0"/>
              </a:rPr>
              <a:t>Обоснование цены</a:t>
            </a:r>
            <a:endParaRPr lang="ru-RU" sz="60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493C59-638B-46F3-B3EA-3CCC8BC597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7907" y="1005522"/>
            <a:ext cx="5940425" cy="20427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7A11B0-65CF-432B-B42F-221827B35B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41191" y="748029"/>
            <a:ext cx="5402580" cy="2557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11F528-E601-4EBD-AFC1-93F10202435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72596" y="3381690"/>
            <a:ext cx="5268595" cy="28651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E288443-C140-4F35-AAF4-3C30AFCE5A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891670" y="3928946"/>
            <a:ext cx="3816210" cy="23002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A122642-4601-4065-AA0C-D20A5FD3E9F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707880" y="3028312"/>
            <a:ext cx="178879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2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74E6941-616F-479E-9AD2-CC3D3E4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ea typeface="Calibri" panose="020F0502020204030204" pitchFamily="34" charset="0"/>
              </a:rPr>
              <a:t>Обоснование цены</a:t>
            </a:r>
            <a:endParaRPr lang="ru-RU" sz="6000" dirty="0"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0770CF-B327-4D90-A18B-D5A1C3F027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7270" y="972502"/>
            <a:ext cx="5200650" cy="23221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3A937A-30D0-4229-900A-18720D5631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17920" y="751837"/>
            <a:ext cx="5543550" cy="2245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6786092-DDDE-48CC-AE35-165663BC24E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41082" y="3763648"/>
            <a:ext cx="5176838" cy="24999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F500A36-5BCD-43EA-93EA-4D46028DEFA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55105" y="3375025"/>
            <a:ext cx="5086350" cy="28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22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74E6941-616F-479E-9AD2-CC3D3E4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ea typeface="Calibri" panose="020F0502020204030204" pitchFamily="34" charset="0"/>
              </a:rPr>
              <a:t>Обоснование цены</a:t>
            </a:r>
            <a:endParaRPr lang="ru-RU" sz="60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17A2C6-2A23-4E00-A3EC-BE7DB7F92B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9652" y="961707"/>
            <a:ext cx="4676775" cy="26181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8FE0A2-E207-4B6E-BEB5-3C374AD00E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71298" y="907414"/>
            <a:ext cx="4591050" cy="27266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9A9AD4-0C00-4A31-85EC-484127BC02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29651" y="3798974"/>
            <a:ext cx="4676775" cy="27852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035208-1F18-43C5-B9BA-FAE29400D20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78843" y="4159133"/>
            <a:ext cx="5562600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74E6941-616F-479E-9AD2-CC3D3E4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ea typeface="Calibri" panose="020F0502020204030204" pitchFamily="34" charset="0"/>
              </a:rPr>
              <a:t>Обоснование цены</a:t>
            </a:r>
            <a:endParaRPr lang="ru-RU" sz="60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0B231F-B48E-4233-B3B4-909D2823E2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960755"/>
            <a:ext cx="5172075" cy="27419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FEBA46-8E85-46EE-9E47-5A85ABF198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40839" y="960755"/>
            <a:ext cx="2145665" cy="28289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139472-BB76-4BF9-A188-4622D61F5F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31343" y="1017904"/>
            <a:ext cx="2084070" cy="27146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C08634-5D0C-406D-A737-9B884AE3B55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23719" y="3878584"/>
            <a:ext cx="2393950" cy="2933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42A1311-BC24-461A-BA20-1598A3D35AA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4464" y="4193222"/>
            <a:ext cx="5286375" cy="2294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A71C659-21C7-4C8B-85F6-9CE62E6FE1A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160511" y="3878584"/>
            <a:ext cx="213614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1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74E6941-616F-479E-9AD2-CC3D3E4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ea typeface="Calibri" panose="020F0502020204030204" pitchFamily="34" charset="0"/>
              </a:rPr>
              <a:t>Обоснование цены</a:t>
            </a:r>
            <a:endParaRPr lang="ru-RU" sz="60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FC9883-7438-4E60-906E-3B19A25CFFB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3" b="16965"/>
          <a:stretch/>
        </p:blipFill>
        <p:spPr bwMode="auto">
          <a:xfrm>
            <a:off x="1473835" y="911543"/>
            <a:ext cx="2458085" cy="3538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9F96E8-4B37-4964-82BD-1783CB5F2FB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6" b="8722"/>
          <a:stretch/>
        </p:blipFill>
        <p:spPr bwMode="auto">
          <a:xfrm>
            <a:off x="4331452" y="911543"/>
            <a:ext cx="2479675" cy="4562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D85894-C572-4C98-BEC3-F859691CE0D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3" b="24072"/>
          <a:stretch/>
        </p:blipFill>
        <p:spPr bwMode="auto">
          <a:xfrm>
            <a:off x="7056353" y="600290"/>
            <a:ext cx="2673443" cy="3538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D0977A-3C08-489E-B20F-665115C6D1E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8" b="22733"/>
          <a:stretch/>
        </p:blipFill>
        <p:spPr bwMode="auto">
          <a:xfrm>
            <a:off x="9045575" y="2680812"/>
            <a:ext cx="2384425" cy="373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7518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74E6941-616F-479E-9AD2-CC3D3E4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ea typeface="Calibri" panose="020F0502020204030204" pitchFamily="34" charset="0"/>
              </a:rPr>
              <a:t>Обоснование цены</a:t>
            </a:r>
            <a:endParaRPr lang="ru-RU" sz="60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C021E6-7409-4F26-9668-F0938C90418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 b="10371"/>
          <a:stretch/>
        </p:blipFill>
        <p:spPr bwMode="auto">
          <a:xfrm>
            <a:off x="1251678" y="1432561"/>
            <a:ext cx="2629808" cy="4715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08D285-9AD5-43D0-B934-D02ABE7DBF9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8" b="38908"/>
          <a:stretch/>
        </p:blipFill>
        <p:spPr bwMode="auto">
          <a:xfrm>
            <a:off x="7433311" y="322035"/>
            <a:ext cx="3686175" cy="2755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86781F-0EED-48C0-A0E4-323CDC47DF0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5" b="11504"/>
          <a:stretch/>
        </p:blipFill>
        <p:spPr bwMode="auto">
          <a:xfrm>
            <a:off x="4192000" y="1128451"/>
            <a:ext cx="3257550" cy="5206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6E8B62-9A3D-4D6B-B534-2551D43C2D4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7" b="20777"/>
          <a:stretch/>
        </p:blipFill>
        <p:spPr bwMode="auto">
          <a:xfrm>
            <a:off x="8098697" y="3206864"/>
            <a:ext cx="2841625" cy="3238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680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74E6941-616F-479E-9AD2-CC3D3E4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ea typeface="Calibri" panose="020F0502020204030204" pitchFamily="34" charset="0"/>
              </a:rPr>
              <a:t>Обоснование цены</a:t>
            </a:r>
            <a:endParaRPr lang="ru-RU" sz="60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4F6BD1-C9B8-442D-AEE4-2CFEEF7042D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2" b="9959"/>
          <a:stretch/>
        </p:blipFill>
        <p:spPr bwMode="auto">
          <a:xfrm>
            <a:off x="1026064" y="1069913"/>
            <a:ext cx="2709545" cy="4248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4B23E2-788C-43B5-BDE7-1381FE500B4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9" t="21635" b="31593"/>
          <a:stretch/>
        </p:blipFill>
        <p:spPr bwMode="auto">
          <a:xfrm>
            <a:off x="9829527" y="382385"/>
            <a:ext cx="1901825" cy="3939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F44602-E2FF-400A-BF37-0A0F59790AC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0" b="16036"/>
          <a:stretch/>
        </p:blipFill>
        <p:spPr bwMode="auto">
          <a:xfrm>
            <a:off x="3886448" y="1874517"/>
            <a:ext cx="2776855" cy="440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9B0A37-6EC1-4FC4-879F-6E1BBB8C0F6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0" b="32558"/>
          <a:stretch/>
        </p:blipFill>
        <p:spPr bwMode="auto">
          <a:xfrm>
            <a:off x="6617335" y="3731895"/>
            <a:ext cx="4061460" cy="2962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7F17AE-8FC2-44FC-9DAC-1717B54D4EC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1"/>
          <a:stretch/>
        </p:blipFill>
        <p:spPr bwMode="auto">
          <a:xfrm>
            <a:off x="6917125" y="163830"/>
            <a:ext cx="2338474" cy="3692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932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0AD135A-D94A-4C91-AB63-EDD38942FF06}"/>
              </a:ext>
            </a:extLst>
          </p:cNvPr>
          <p:cNvSpPr txBox="1">
            <a:spLocks/>
          </p:cNvSpPr>
          <p:nvPr/>
        </p:nvSpPr>
        <p:spPr>
          <a:xfrm>
            <a:off x="1008837" y="1723032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effectLst/>
                <a:ea typeface="Calibri" panose="020F0502020204030204" pitchFamily="34" charset="0"/>
              </a:rPr>
              <a:t>Актуальность:</a:t>
            </a:r>
            <a:endParaRPr lang="ru-RU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CC3C2C-6F3D-485F-B449-7349698C0171}"/>
              </a:ext>
            </a:extLst>
          </p:cNvPr>
          <p:cNvSpPr txBox="1"/>
          <p:nvPr/>
        </p:nvSpPr>
        <p:spPr>
          <a:xfrm>
            <a:off x="1006839" y="430496"/>
            <a:ext cx="10468881" cy="887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ТИП ПРОЕКТА: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оснащение и косметический ремонт молодежного центра, проведение социально значимых мероприятий в сфере молодежной политики на базе МБОУ СОШ №1 ЗАТО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г.Радужный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8602173B-F988-4F22-8944-8381EDAE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118" y="2469098"/>
            <a:ext cx="10178322" cy="3593591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Согласно письму Министерства просвещения Российской Федерации от 20 мая 2022 г. N АБ-1367/02 О направлении методических рекомендаций «Модернизация школьных систем образования» необходимо обеспечение организационно-технических условий путем создания «Пространства детских инициатив». Реализация программы воспитания только в условиях классного кабинета невозможна. Современные дети хорошо информированы, любопытны и решительны, поэтому требуют новых форм воспитательной работы.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28282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современного оборудования, значительно повысит качество внеклассных занятий. Планируется, что в Центре будут реализовываться мероприятия гражданско-патриотического, социального, </a:t>
            </a:r>
            <a:r>
              <a:rPr lang="ru-RU" sz="1800" dirty="0" err="1">
                <a:solidFill>
                  <a:srgbClr val="28282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общеинтеллектуального</a:t>
            </a:r>
            <a:r>
              <a:rPr lang="ru-RU" sz="1800" dirty="0">
                <a:solidFill>
                  <a:srgbClr val="28282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общекультурного, профилактического направлений, а также добровольческая (волонтерская) деятельность.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238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74E6941-616F-479E-9AD2-CC3D3E4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проведенных мероприятиях, которые продолжат свою реализацию в рамках Центра детских инициатив:</a:t>
            </a:r>
            <a:endParaRPr lang="ru-RU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FC798C-F0B2-4CFC-8AE9-D06247AFC6B2}"/>
              </a:ext>
            </a:extLst>
          </p:cNvPr>
          <p:cNvSpPr txBox="1"/>
          <p:nvPr/>
        </p:nvSpPr>
        <p:spPr>
          <a:xfrm>
            <a:off x="1920240" y="1815244"/>
            <a:ext cx="6096000" cy="343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https://vk.com/wall-73299274_4569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https://vk.com/wall-73299274_4822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https://vk.com/wall-73299274_4810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https://vk.com/wall-73299274_4314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https://vk.com/wall-73299274_4242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https://vk.com/wall-73299274_4235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https://vk.com/wall-73299274_4206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https://vk.com/wall-73299274_4118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9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079" y="490020"/>
            <a:ext cx="10178322" cy="941590"/>
          </a:xfrm>
        </p:spPr>
        <p:txBody>
          <a:bodyPr>
            <a:normAutofit/>
          </a:bodyPr>
          <a:lstStyle/>
          <a:p>
            <a:r>
              <a:rPr lang="ru-RU" sz="4400" dirty="0"/>
              <a:t>Цель: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2079" y="1309084"/>
            <a:ext cx="10742202" cy="12562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создание условий для всестороннего развития учащихся и творческую и социальную самореализацию детей и подростков через участие в мероприятиях, проектах, движениях.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0AD135A-D94A-4C91-AB63-EDD38942FF06}"/>
              </a:ext>
            </a:extLst>
          </p:cNvPr>
          <p:cNvSpPr txBox="1">
            <a:spLocks/>
          </p:cNvSpPr>
          <p:nvPr/>
        </p:nvSpPr>
        <p:spPr>
          <a:xfrm>
            <a:off x="1006839" y="2953011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/>
              <a:t>Задачи: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7C8EA680-0640-4327-A116-52F633A1F6A4}"/>
              </a:ext>
            </a:extLst>
          </p:cNvPr>
          <p:cNvSpPr txBox="1">
            <a:spLocks/>
          </p:cNvSpPr>
          <p:nvPr/>
        </p:nvSpPr>
        <p:spPr>
          <a:xfrm>
            <a:off x="1006839" y="3778998"/>
            <a:ext cx="10178322" cy="219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- обустроить место для центра детских инициатив;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- провести анкетирование (входное, промежуточное, итоговое);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- провести конкурсы проектов (Научное сообщество), рисунков (Арт-студия «Да Винчи»), сочинений (газета «Голос школы»);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- создать условия для творческой и социальной самореализации детей и подростков.</a:t>
            </a:r>
          </a:p>
        </p:txBody>
      </p:sp>
    </p:spTree>
    <p:extLst>
      <p:ext uri="{BB962C8B-B14F-4D97-AF65-F5344CB8AC3E}">
        <p14:creationId xmlns:p14="http://schemas.microsoft.com/office/powerpoint/2010/main" val="115703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Составляющие Центра детских инициатив: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839" y="2747007"/>
            <a:ext cx="10178322" cy="3593591"/>
          </a:xfrm>
        </p:spPr>
        <p:txBody>
          <a:bodyPr numCol="2">
            <a:normAutofit lnSpcReduction="10000"/>
          </a:bodyPr>
          <a:lstStyle/>
          <a:p>
            <a:r>
              <a:rPr lang="ru-RU" dirty="0"/>
              <a:t>Ученическое самоуправление; </a:t>
            </a:r>
          </a:p>
          <a:p>
            <a:r>
              <a:rPr lang="ru-RU" dirty="0" err="1"/>
              <a:t>Медиацентр</a:t>
            </a:r>
            <a:r>
              <a:rPr lang="ru-RU" dirty="0"/>
              <a:t> (ТВ, радио, газета, </a:t>
            </a:r>
            <a:r>
              <a:rPr lang="ru-RU" dirty="0" err="1"/>
              <a:t>госпаблик</a:t>
            </a:r>
            <a:r>
              <a:rPr lang="ru-RU" dirty="0"/>
              <a:t>); </a:t>
            </a:r>
          </a:p>
          <a:p>
            <a:r>
              <a:rPr lang="ru-RU" dirty="0"/>
              <a:t>Движение «Орлята России» </a:t>
            </a:r>
          </a:p>
          <a:p>
            <a:r>
              <a:rPr lang="ru-RU" dirty="0" err="1"/>
              <a:t>Юнармия</a:t>
            </a:r>
            <a:r>
              <a:rPr lang="ru-RU" dirty="0"/>
              <a:t>; </a:t>
            </a:r>
          </a:p>
          <a:p>
            <a:r>
              <a:rPr lang="ru-RU" dirty="0"/>
              <a:t>ВПК «Витязь»; </a:t>
            </a:r>
          </a:p>
          <a:p>
            <a:r>
              <a:rPr lang="ru-RU" dirty="0"/>
              <a:t>ШСК «Феникс»; </a:t>
            </a:r>
          </a:p>
          <a:p>
            <a:r>
              <a:rPr lang="ru-RU" dirty="0"/>
              <a:t>ЮИД; </a:t>
            </a:r>
          </a:p>
          <a:p>
            <a:r>
              <a:rPr lang="ru-RU" dirty="0"/>
              <a:t>РДДМ «Движение первых»; </a:t>
            </a:r>
          </a:p>
          <a:p>
            <a:r>
              <a:rPr lang="ru-RU" dirty="0"/>
              <a:t>Волонтерский отряд; </a:t>
            </a:r>
          </a:p>
          <a:p>
            <a:r>
              <a:rPr lang="ru-RU" dirty="0"/>
              <a:t>Школьное научное сообщество</a:t>
            </a:r>
          </a:p>
          <a:p>
            <a:r>
              <a:rPr lang="ru-RU" dirty="0"/>
              <a:t>Театральная студия «Атриум»</a:t>
            </a:r>
          </a:p>
          <a:p>
            <a:r>
              <a:rPr lang="ru-RU" dirty="0"/>
              <a:t>Художественная арт-студия «Да Винчи»</a:t>
            </a:r>
          </a:p>
          <a:p>
            <a:r>
              <a:rPr lang="ru-RU" dirty="0"/>
              <a:t>Читательский клуб</a:t>
            </a:r>
          </a:p>
          <a:p>
            <a:r>
              <a:rPr lang="ru-RU" dirty="0"/>
              <a:t>Школьный центр «Точка роста»</a:t>
            </a:r>
          </a:p>
          <a:p>
            <a:r>
              <a:rPr lang="ru-RU" dirty="0"/>
              <a:t>Школьный киноклуб </a:t>
            </a:r>
          </a:p>
          <a:p>
            <a:r>
              <a:rPr lang="ru-RU" dirty="0"/>
              <a:t>Школьный спасательный отряд</a:t>
            </a:r>
          </a:p>
        </p:txBody>
      </p:sp>
    </p:spTree>
    <p:extLst>
      <p:ext uri="{BB962C8B-B14F-4D97-AF65-F5344CB8AC3E}">
        <p14:creationId xmlns:p14="http://schemas.microsoft.com/office/powerpoint/2010/main" val="392474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  <a:t>ФУНКЦИОНАЛ ЦДИ:</a:t>
            </a:r>
            <a:br>
              <a:rPr lang="ru-RU" sz="5400" b="1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94503" y="1590676"/>
            <a:ext cx="10178322" cy="366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1A1A1A"/>
                </a:solidFill>
                <a:effectLst/>
                <a:latin typeface="YS Text"/>
              </a:rPr>
              <a:t>пространство ученического самоуправления;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1A1A1A"/>
                </a:solidFill>
                <a:effectLst/>
                <a:latin typeface="YS Text"/>
              </a:rPr>
              <a:t> место сбора команд (обществ, кружков) по направлениям интересов детей;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1A1A1A"/>
                </a:solidFill>
                <a:effectLst/>
                <a:latin typeface="YS Text"/>
              </a:rPr>
              <a:t> место встреч с детскими общественными объединениями (движениями), родительским, педагогическим,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1A1A1A"/>
                </a:solidFill>
                <a:effectLst/>
                <a:latin typeface="YS Text"/>
              </a:rPr>
              <a:t>профессиональным сообществом для проведения совместных мероприятий, проектной деятельности, игр;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1A1A1A"/>
                </a:solidFill>
                <a:effectLst/>
                <a:latin typeface="YS Text"/>
              </a:rPr>
              <a:t> рабочее место советника по воспитанию;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1A1A1A"/>
                </a:solidFill>
                <a:effectLst/>
                <a:latin typeface="YS Text"/>
              </a:rPr>
              <a:t>место для проведения мероприятий внеурочной деятельности, дополнительного образования детей;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1A1A1A"/>
                </a:solidFill>
                <a:effectLst/>
                <a:latin typeface="YS Text"/>
              </a:rPr>
              <a:t>центральное место детского объединения, штаба ребят, место встреч, сборов</a:t>
            </a:r>
          </a:p>
        </p:txBody>
      </p:sp>
    </p:spTree>
    <p:extLst>
      <p:ext uri="{BB962C8B-B14F-4D97-AF65-F5344CB8AC3E}">
        <p14:creationId xmlns:p14="http://schemas.microsoft.com/office/powerpoint/2010/main" val="157644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оформлению: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228" y="1485901"/>
            <a:ext cx="10178322" cy="3593591"/>
          </a:xfrm>
        </p:spPr>
        <p:txBody>
          <a:bodyPr>
            <a:normAutofit/>
          </a:bodyPr>
          <a:lstStyle/>
          <a:p>
            <a:r>
              <a:rPr lang="ru-RU" dirty="0"/>
              <a:t> оформление должно быть содержательным, ярким,</a:t>
            </a:r>
          </a:p>
          <a:p>
            <a:r>
              <a:rPr lang="ru-RU" dirty="0"/>
              <a:t>соответствовать возрасту, интересам детей;</a:t>
            </a:r>
          </a:p>
          <a:p>
            <a:r>
              <a:rPr lang="ru-RU" dirty="0"/>
              <a:t>оформление может быть любого стиля и размера, состоять из нескольких частей, должно отражать названия школьных объединений;</a:t>
            </a:r>
          </a:p>
          <a:p>
            <a:r>
              <a:rPr lang="ru-RU" dirty="0"/>
              <a:t>пространство должно быть интересным, ярким, запоминающимся, материалы – красочными;</a:t>
            </a:r>
          </a:p>
          <a:p>
            <a:r>
              <a:rPr lang="ru-RU" dirty="0"/>
              <a:t>используемое оборудование должно быть мобильным, состоящим из нескольких частей, способных к трансформированию;</a:t>
            </a:r>
          </a:p>
          <a:p>
            <a:r>
              <a:rPr lang="ru-RU" dirty="0"/>
              <a:t> оформление должно быть «живым» (должны быть сменные стенды)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90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рубрик тематических</a:t>
            </a:r>
            <a:br>
              <a:rPr lang="ru-RU" dirty="0"/>
            </a:br>
            <a:r>
              <a:rPr lang="ru-RU" dirty="0"/>
              <a:t>стендов: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601098"/>
          </a:xfrm>
        </p:spPr>
        <p:txBody>
          <a:bodyPr>
            <a:normAutofit fontScale="62500" lnSpcReduction="20000"/>
          </a:bodyPr>
          <a:lstStyle/>
          <a:p>
            <a:r>
              <a:rPr lang="ru-RU" sz="2500" dirty="0"/>
              <a:t>название детского объединения (организации), его девиз, песня;</a:t>
            </a:r>
          </a:p>
          <a:p>
            <a:r>
              <a:rPr lang="ru-RU" sz="2500" dirty="0"/>
              <a:t> символы, атрибуты детского объединения (эмблема, флаг и т. д.);</a:t>
            </a:r>
          </a:p>
          <a:p>
            <a:r>
              <a:rPr lang="ru-RU" sz="2500" dirty="0"/>
              <a:t> Устав (положение) детского объединения;</a:t>
            </a:r>
          </a:p>
          <a:p>
            <a:r>
              <a:rPr lang="ru-RU" sz="2500" dirty="0"/>
              <a:t>структура детского объединения (выполняется с конкретными</a:t>
            </a:r>
          </a:p>
          <a:p>
            <a:r>
              <a:rPr lang="ru-RU" sz="2500" dirty="0"/>
              <a:t>фамилиями и классом учащихся);</a:t>
            </a:r>
          </a:p>
          <a:p>
            <a:r>
              <a:rPr lang="ru-RU" sz="2500" dirty="0"/>
              <a:t> план работы детского объединения на месяц (четверть);</a:t>
            </a:r>
          </a:p>
          <a:p>
            <a:r>
              <a:rPr lang="ru-RU" sz="2500" dirty="0"/>
              <a:t> решения совета детского объединения;</a:t>
            </a:r>
          </a:p>
          <a:p>
            <a:r>
              <a:rPr lang="ru-RU" sz="2500" dirty="0"/>
              <a:t>законы жизни детского объединения;</a:t>
            </a:r>
          </a:p>
          <a:p>
            <a:r>
              <a:rPr lang="ru-RU" sz="2500" dirty="0"/>
              <a:t>экран соревнования (классов, отрядов);</a:t>
            </a:r>
          </a:p>
          <a:p>
            <a:r>
              <a:rPr lang="ru-RU" sz="2500" dirty="0"/>
              <a:t> «Наши достижения»;</a:t>
            </a:r>
          </a:p>
          <a:p>
            <a:r>
              <a:rPr lang="ru-RU" sz="2500" dirty="0"/>
              <a:t> «Поздравляем!»;</a:t>
            </a:r>
          </a:p>
          <a:p>
            <a:r>
              <a:rPr lang="ru-RU" sz="2500" dirty="0"/>
              <a:t> «Очень важная информация»;</a:t>
            </a:r>
          </a:p>
          <a:p>
            <a:r>
              <a:rPr lang="ru-RU" sz="2500" dirty="0"/>
              <a:t>«Наше настроение»;</a:t>
            </a:r>
          </a:p>
          <a:p>
            <a:r>
              <a:rPr lang="ru-RU" sz="2500" dirty="0"/>
              <a:t>книга предложений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6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04D1E69-2C96-4EAE-862A-4358F6D3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74E6941-616F-479E-9AD2-CC3D3E49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/>
          <a:lstStyle/>
          <a:p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Текущее состояние предлагаемого помещения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007206-8A37-48A7-9149-CF266FA2BC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39" y="978408"/>
            <a:ext cx="4130040" cy="2811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75C8A7-8971-4497-BB31-A1F1031B12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41" y="757636"/>
            <a:ext cx="4436838" cy="3056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3ED19F7-964F-4FDD-BCA1-889B998187F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3997736"/>
            <a:ext cx="4130040" cy="271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8253C70-D531-46F0-BA40-711C4C219B6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84" y="3894031"/>
            <a:ext cx="3914682" cy="2923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23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04D1E69-2C96-4EAE-862A-4358F6D3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74E6941-616F-479E-9AD2-CC3D3E4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Варианты дизайна помещения</a:t>
            </a:r>
            <a:endParaRPr lang="ru-RU" sz="6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AAFDAE-C227-46D7-9424-080E2180E5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" y="1032511"/>
            <a:ext cx="3562350" cy="250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6DB001-785E-4039-8A56-7606BB0F82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68" y="220980"/>
            <a:ext cx="4541520" cy="32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5CF5AB-2E81-4F71-9963-2CFECDCD0B6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3810766"/>
            <a:ext cx="4907280" cy="282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2FB103A-FA9D-451C-AC29-624D8799CE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36" y="3810766"/>
            <a:ext cx="4489993" cy="292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836AD29-0E45-4173-9DAA-1D6B1EE542C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48" y="1301872"/>
            <a:ext cx="4092752" cy="3208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71432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131</TotalTime>
  <Words>837</Words>
  <Application>Microsoft Office PowerPoint</Application>
  <PresentationFormat>Широкоэкранный</PresentationFormat>
  <Paragraphs>112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Corbel</vt:lpstr>
      <vt:lpstr>Gill Sans MT</vt:lpstr>
      <vt:lpstr>Impact</vt:lpstr>
      <vt:lpstr>Times New Roman</vt:lpstr>
      <vt:lpstr>Wingdings</vt:lpstr>
      <vt:lpstr>YS Text</vt:lpstr>
      <vt:lpstr>Badge</vt:lpstr>
      <vt:lpstr>«Центр детских инициатив – детский проектный офис  в школе»</vt:lpstr>
      <vt:lpstr>Презентация PowerPoint</vt:lpstr>
      <vt:lpstr>Цель: </vt:lpstr>
      <vt:lpstr>Составляющие Центра детских инициатив:  </vt:lpstr>
      <vt:lpstr>ФУНКЦИОНАЛ ЦДИ: </vt:lpstr>
      <vt:lpstr>Требования к оформлению:</vt:lpstr>
      <vt:lpstr>Примеры рубрик тематических стендов: </vt:lpstr>
      <vt:lpstr>Текущее состояние предлагаемого помещения</vt:lpstr>
      <vt:lpstr>Варианты дизайна помещения</vt:lpstr>
      <vt:lpstr>Социологический опрос для того, чтобы понять, нужен ли проект в целом, был проведен опрос, в котором приняли участие 772 человека.</vt:lpstr>
      <vt:lpstr>Социологический опрос</vt:lpstr>
      <vt:lpstr>Презентация PowerPoint</vt:lpstr>
      <vt:lpstr>Обоснование цены</vt:lpstr>
      <vt:lpstr>Обоснование цены</vt:lpstr>
      <vt:lpstr>Обоснование цены</vt:lpstr>
      <vt:lpstr>Обоснование цены</vt:lpstr>
      <vt:lpstr>Обоснование цены</vt:lpstr>
      <vt:lpstr>Обоснование цены</vt:lpstr>
      <vt:lpstr>Обоснование цены</vt:lpstr>
      <vt:lpstr>Информация о проведенных мероприятиях, которые продолжат свою реализацию в рамках Центра детских инициатив: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«Центр детских инициатив – детский проектный офис в школе»</dc:title>
  <dc:creator>Дешевых ТА</dc:creator>
  <cp:lastModifiedBy>Дешевых ТА</cp:lastModifiedBy>
  <cp:revision>29</cp:revision>
  <cp:lastPrinted>2025-03-03T12:19:57Z</cp:lastPrinted>
  <dcterms:created xsi:type="dcterms:W3CDTF">2025-02-07T11:00:11Z</dcterms:created>
  <dcterms:modified xsi:type="dcterms:W3CDTF">2025-03-03T12:21:42Z</dcterms:modified>
</cp:coreProperties>
</file>