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7" r:id="rId4"/>
    <p:sldId id="266" r:id="rId5"/>
    <p:sldId id="260" r:id="rId6"/>
    <p:sldId id="262" r:id="rId7"/>
    <p:sldId id="263" r:id="rId8"/>
    <p:sldId id="268" r:id="rId9"/>
  </p:sldIdLst>
  <p:sldSz cx="14630400" cy="8229600"/>
  <p:notesSz cx="8229600" cy="14630400"/>
  <p:embeddedFontLst>
    <p:embeddedFont>
      <p:font typeface="Open Sans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3" d="100"/>
          <a:sy n="63" d="100"/>
        </p:scale>
        <p:origin x="-907" y="-269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7C9DE-4214-46D4-91C7-3B812B1F04AA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5CF5-C3E4-4CF5-A64E-FFE9FF43B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2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14805" y="440910"/>
            <a:ext cx="8284027" cy="3028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5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Презентация </a:t>
            </a:r>
          </a:p>
          <a:p>
            <a:pPr algn="ctr">
              <a:lnSpc>
                <a:spcPts val="5550"/>
              </a:lnSpc>
            </a:pPr>
            <a:r>
              <a:rPr lang="ru-RU" sz="445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инициативного проекта </a:t>
            </a:r>
          </a:p>
          <a:p>
            <a:pPr algn="ctr">
              <a:lnSpc>
                <a:spcPts val="5550"/>
              </a:lnSpc>
            </a:pPr>
            <a:r>
              <a:rPr lang="ru-RU" sz="445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«СМАРТ-библиотека – центр притяжения»</a:t>
            </a:r>
          </a:p>
          <a:p>
            <a:pPr algn="ctr">
              <a:lnSpc>
                <a:spcPts val="5550"/>
              </a:lnSpc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397043" y="3570445"/>
            <a:ext cx="8205536" cy="2325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2200" b="1" i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</a:t>
            </a:r>
            <a:r>
              <a:rPr lang="ru-RU" sz="2200" b="1" i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опуляризация </a:t>
            </a:r>
            <a:r>
              <a:rPr lang="ru-RU" sz="2200" b="1" i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детского (семейного) чтения, развитие информационной и цифровой культуры детей и взрослых посредством  создания в МБДОУ ЦРР – д/с №5 ЗАТО г. Радужный современной, функциональной библиотеки, содержащей новые формы (</a:t>
            </a:r>
            <a:r>
              <a:rPr lang="ru-RU" sz="2200" b="1" i="1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smart</a:t>
            </a:r>
            <a:r>
              <a:rPr lang="ru-RU" sz="2200" b="1" i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) организации и ресурсного обеспечения образовательной деятельности 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97042" y="6530340"/>
            <a:ext cx="3680968" cy="88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18747" y="6039853"/>
            <a:ext cx="3351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группа:</a:t>
            </a:r>
          </a:p>
          <a:p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 Алексей Евгеньевич</a:t>
            </a:r>
          </a:p>
          <a:p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Жакубалиева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Андреевна</a:t>
            </a:r>
          </a:p>
          <a:p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Чернышова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Валентиновна</a:t>
            </a:r>
          </a:p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Екатерина Владимировна</a:t>
            </a:r>
          </a:p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Девятова Ольга Евгеньевна</a:t>
            </a:r>
          </a:p>
          <a:p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Храмченкова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Анатольевна </a:t>
            </a:r>
          </a:p>
          <a:p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Мудрякова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Вера Игоревна</a:t>
            </a:r>
          </a:p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Горшкова Татьяна Владимировна</a:t>
            </a:r>
          </a:p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Пивоваров Сергей Петрович</a:t>
            </a:r>
          </a:p>
          <a:p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Каськова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Вячеславовна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3" y="96580"/>
            <a:ext cx="1279449" cy="180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058"/>
            <a:ext cx="111081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396748" y="1715958"/>
            <a:ext cx="3978116" cy="552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ЧТО ИМЕЕМ?</a:t>
            </a:r>
          </a:p>
          <a:p>
            <a:pPr marL="0" indent="0">
              <a:lnSpc>
                <a:spcPts val="2850"/>
              </a:lnSpc>
              <a:buNone/>
            </a:pPr>
            <a:endParaRPr lang="ru-RU" sz="4400" b="1" dirty="0" smtClean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Низкий читательский интерес среди подрастающего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поколения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Низкий уровень информационной и цифровой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культуры населения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Ограниченный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доступ читателей к печатной детской литературе </a:t>
            </a:r>
            <a:endParaRPr lang="ru-RU" sz="1600" b="1" dirty="0" smtClean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Отсутствие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в городе Радужный комплекса (центра) с широким спектром возможностей для поиска и предоставления информации реальным и виртуальным читателям в соответствии с их запросами и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требованиями</a:t>
            </a:r>
            <a:endParaRPr lang="ru-RU" sz="1600" b="1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Низкий процент семей с традициями семейного чтения </a:t>
            </a:r>
            <a:endParaRPr lang="ru-RU" sz="1600" b="1" dirty="0" smtClean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Высокую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потребность детей и родителей в совместной культурно-досуговой деятельности.</a:t>
            </a:r>
            <a:endParaRPr lang="ru-RU" sz="1600" b="1" dirty="0">
              <a:ea typeface="Calibri"/>
              <a:cs typeface="Times New Roman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035077" y="1715958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ЧТО </a:t>
            </a: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ХОТИМ</a:t>
            </a: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ts val="2850"/>
              </a:lnSpc>
              <a:buNone/>
            </a:pPr>
            <a:endParaRPr lang="ru-RU" sz="440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285750" indent="-285750" algn="just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Разбудить» у дошкольников интерес к чтению</a:t>
            </a:r>
          </a:p>
          <a:p>
            <a:pPr marL="285750" indent="-285750" algn="just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Сделать вклад в процесс формирования информационной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и цифровой культуры детей и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взрослых</a:t>
            </a:r>
          </a:p>
          <a:p>
            <a:pPr marL="285750" indent="-285750" algn="just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Обеспечить доступ читателей к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качественной печатной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детской литературе </a:t>
            </a:r>
          </a:p>
          <a:p>
            <a:pPr marL="285750" indent="-285750" algn="just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Возродить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традиции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совместного чтения.</a:t>
            </a:r>
            <a:endParaRPr lang="ru-RU" sz="1600" b="1" dirty="0"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Проводить привлекательные для детей и взрослых культурно-досуговые мероприятия с просветительской и педагогической нагрузкой</a:t>
            </a:r>
            <a:endParaRPr lang="en-US" sz="1600" b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 6"/>
          <p:cNvSpPr/>
          <p:nvPr/>
        </p:nvSpPr>
        <p:spPr>
          <a:xfrm>
            <a:off x="9621979" y="1493391"/>
            <a:ext cx="4695600" cy="400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КАК БУДЕМ ДОБИВАТЬСЯ</a:t>
            </a:r>
            <a:r>
              <a:rPr lang="ru-RU" sz="36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Будем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создавать место, объединяющее лучшие традиции и необходимые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инновации -  доступное </a:t>
            </a: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интерактивное пространство, объединяющее традиционные книги с цифровыми 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технологиями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СМАРТ- библиотеку!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87" y="240631"/>
            <a:ext cx="10010275" cy="11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521" y="5342022"/>
            <a:ext cx="3842886" cy="256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058"/>
            <a:ext cx="111081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1756317" y="1452395"/>
            <a:ext cx="3978116" cy="552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ЧТО ЕСТЬ?</a:t>
            </a:r>
          </a:p>
          <a:p>
            <a:pPr marL="0" indent="0">
              <a:lnSpc>
                <a:spcPts val="2850"/>
              </a:lnSpc>
              <a:buNone/>
            </a:pPr>
            <a:endParaRPr lang="ru-RU" sz="4400" b="1" dirty="0" smtClean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762444" y="146230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ЧТО </a:t>
            </a: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БУДЕТ?</a:t>
            </a:r>
            <a:endParaRPr lang="ru-RU" sz="4400" b="1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440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85" y="19885"/>
            <a:ext cx="10010275" cy="11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1" y="1968353"/>
            <a:ext cx="5847638" cy="332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4"/>
          <p:cNvSpPr/>
          <p:nvPr/>
        </p:nvSpPr>
        <p:spPr>
          <a:xfrm>
            <a:off x="360948" y="5457586"/>
            <a:ext cx="640080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Отличное светлое помещение +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ЖЕЛАНИЕ</a:t>
            </a: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ПЕДАГОГОВ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превратить 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его в «место притяжения»  для всех  +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ПОДДЕРЖКА</a:t>
            </a: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 и желание помогать со стороны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РОДИТЕЛЕЙ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22" y="1968353"/>
            <a:ext cx="5976261" cy="336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65952" y="5489205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Современная, функциональная общедоступная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СМАРТ-БИБЛИОТЕКА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 функциями </a:t>
            </a:r>
            <a:r>
              <a:rPr lang="ru-RU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традиционной библиотеки, культурного центра,  событийной площадки, а так </a:t>
            </a: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же место </a:t>
            </a:r>
            <a:r>
              <a:rPr lang="ru-RU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активной пропаганды информационной и цифровой </a:t>
            </a:r>
            <a:r>
              <a:rPr lang="ru-RU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культуры</a:t>
            </a:r>
            <a:endParaRPr lang="ru-RU" b="1" dirty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1130706" y="6988228"/>
            <a:ext cx="11550837" cy="552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ЧЕГО НЕ ХВАТАЕТ? </a:t>
            </a:r>
          </a:p>
          <a:p>
            <a:pPr marL="0" indent="0" algn="ctr">
              <a:lnSpc>
                <a:spcPts val="2850"/>
              </a:lnSpc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ФИНАНСОВОЙ ПОДДЕРЖКИ</a:t>
            </a:r>
            <a:endParaRPr lang="ru-RU" b="1" dirty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4400" b="1" dirty="0" smtClean="0"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0044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91622" y="493296"/>
            <a:ext cx="6918452" cy="1706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Кратко о том, ч</a:t>
            </a:r>
            <a:r>
              <a:rPr lang="en-US" sz="4400" b="1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то</a:t>
            </a:r>
            <a:r>
              <a:rPr lang="en-US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такое</a:t>
            </a:r>
            <a:r>
              <a:rPr lang="en-US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СМАРТ </a:t>
            </a:r>
            <a:r>
              <a:rPr lang="en-US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б</a:t>
            </a:r>
            <a:r>
              <a:rPr lang="en-US" sz="4400" b="1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иблиотека</a:t>
            </a: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…</a:t>
            </a:r>
            <a:endParaRPr lang="en-US" sz="4400" b="1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21600" y="22000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Определение</a:t>
            </a:r>
          </a:p>
        </p:txBody>
      </p:sp>
      <p:sp>
        <p:nvSpPr>
          <p:cNvPr id="4" name="Text 2"/>
          <p:cNvSpPr/>
          <p:nvPr/>
        </p:nvSpPr>
        <p:spPr>
          <a:xfrm>
            <a:off x="420811" y="2775385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МАРТ</a:t>
            </a: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-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библиотека</a:t>
            </a: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– это интерактивное пространство, объединяющее традиционные книги с </a:t>
            </a:r>
            <a:r>
              <a:rPr lang="en-US" sz="20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цифровыми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технологиями</a:t>
            </a:r>
            <a:endParaRPr lang="en-US" sz="2000" dirty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50846" y="2208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6" name="Text 4"/>
          <p:cNvSpPr/>
          <p:nvPr/>
        </p:nvSpPr>
        <p:spPr>
          <a:xfrm>
            <a:off x="4596062" y="2775385"/>
            <a:ext cx="3978116" cy="1880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Развитие интереса к чтению, </a:t>
            </a:r>
            <a:r>
              <a:rPr lang="en-US" sz="20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повышение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цифровой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грамотности</a:t>
            </a: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 формирование навыков работы с информацией у детей </a:t>
            </a:r>
            <a:r>
              <a:rPr lang="en-US" sz="20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дошкольного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возраста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069866" y="49765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Unbounded Bold" pitchFamily="34" charset="-122"/>
                <a:cs typeface="Times New Roman" panose="02020603050405020304" pitchFamily="18" charset="0"/>
              </a:rPr>
              <a:t>Компоненты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0653" y="5519183"/>
            <a:ext cx="723097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Книжный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фонд</a:t>
            </a:r>
            <a:endParaRPr lang="ru-RU" sz="2000" b="1" dirty="0" smtClean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нтерактивное</a:t>
            </a: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оборудование</a:t>
            </a:r>
            <a:endParaRPr lang="ru-RU" sz="2000" b="1" dirty="0" smtClean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Ц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ифровой</a:t>
            </a:r>
            <a:r>
              <a:rPr lang="en-US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контент (образовательные приложения, электронные книги, </a:t>
            </a:r>
            <a:r>
              <a:rPr lang="en-US" sz="20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развивающие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игры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AR-</a:t>
            </a: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технологии) </a:t>
            </a: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Много чего ещё - нового и интересного!!!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11" y="0"/>
            <a:ext cx="5748337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2" y="5816764"/>
            <a:ext cx="517684" cy="517684"/>
          </a:xfrm>
          <a:prstGeom prst="rect">
            <a:avLst/>
          </a:prstGeom>
        </p:spPr>
      </p:pic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42" y="2243727"/>
            <a:ext cx="517684" cy="517684"/>
          </a:xfrm>
          <a:prstGeom prst="rect">
            <a:avLst/>
          </a:prstGeom>
          <a:ln>
            <a:noFill/>
          </a:ln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13" y="3314209"/>
            <a:ext cx="517684" cy="517684"/>
          </a:xfrm>
          <a:prstGeom prst="rect">
            <a:avLst/>
          </a:prstGeom>
          <a:ln>
            <a:noFill/>
          </a:ln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13" y="4470963"/>
            <a:ext cx="517684" cy="517684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22" y="6980131"/>
            <a:ext cx="517684" cy="51768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37340" y="497767"/>
            <a:ext cx="7182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Чем будет наполнена СМАРТ-библиотека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766" y="0"/>
            <a:ext cx="5903144" cy="822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48327" y="2179403"/>
            <a:ext cx="6497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Качественный книжный фонд, соответствующий дошкольному возрасту и рекомендованный современными образовательными стандартами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48327" y="3452302"/>
            <a:ext cx="6497052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Проектор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экран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для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демонстрации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презентаций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мультфильмов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обучающих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видео</a:t>
            </a:r>
            <a:endParaRPr lang="en-US" sz="20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02469" y="4442343"/>
            <a:ext cx="661736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Издания с дополненной реальностью (AR-технологиями):  книги , игры, задания, объединяющие традиционный текст с цифровым контентом</a:t>
            </a:r>
            <a:endParaRPr lang="en-US" sz="20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02469" y="5696015"/>
            <a:ext cx="644291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Сенсорные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панели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интерактивные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доски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для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игр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образовательных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приложений</a:t>
            </a:r>
            <a:endParaRPr lang="en-US" sz="20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41572" y="6859382"/>
            <a:ext cx="640380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Компьютеры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планшеты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для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доступа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к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цифровым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ресурсам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и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работы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над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проектами</a:t>
            </a:r>
            <a:endParaRPr lang="en-US" sz="20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416" y="252633"/>
            <a:ext cx="13313569" cy="1175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Чем будет привлекать СМАРТ-библиотека?</a:t>
            </a:r>
          </a:p>
          <a:p>
            <a:pPr marL="0" indent="0" algn="ctr">
              <a:lnSpc>
                <a:spcPts val="4600"/>
              </a:lnSpc>
              <a:buNone/>
            </a:pPr>
            <a:r>
              <a:rPr lang="ru-RU" sz="4400" b="1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(содержательное и программное наполнение функционирования)</a:t>
            </a:r>
            <a:endParaRPr lang="en-US" sz="4400" b="1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16" y="2069425"/>
            <a:ext cx="940713" cy="112883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98293" y="2199322"/>
            <a:ext cx="9789325" cy="869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Мероприятия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направленные на популяризацию чтения: литературные чтения, викторины, конкурсы,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театрализованные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представления, книжные выставки и тематические экспозиции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6" y="3198257"/>
            <a:ext cx="940713" cy="112883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798293" y="3128386"/>
            <a:ext cx="1209067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Мероприятия, направленные на повышение уровня цифровой грамотности и информационной безопасности, </a:t>
            </a:r>
          </a:p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овладение навыками использования цифровых технологий, поиск и создание контента, безопасный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обмен</a:t>
            </a: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информацией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отдельные программы для детей и взрослых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16" y="4327088"/>
            <a:ext cx="940713" cy="112883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798293" y="4477584"/>
            <a:ext cx="1209067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Культурно-досуговое </a:t>
            </a:r>
            <a:r>
              <a:rPr lang="ru-RU" sz="2000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межвозрастное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общение с просветительской и педагогической нагрузкой </a:t>
            </a:r>
          </a:p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(проведение очных и онлайн-встреч с интересными людьми, мастер-классы, </a:t>
            </a:r>
            <a:r>
              <a:rPr lang="ru-RU" sz="2000" dirty="0" err="1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литмастерские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и т.д.) </a:t>
            </a:r>
            <a:endParaRPr lang="en-US" sz="2000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16" y="5455920"/>
            <a:ext cx="940713" cy="112883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798293" y="5311040"/>
            <a:ext cx="1209067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Литературная лаборатория «Совёнок» - сопровождение семей с детьми с ОВЗ: реализация программы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Сенсорные сказки»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детей с ТНР и ЗПР, разработка индивидуальных программ чтения для детей с особыми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образовательными потребностями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;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методической ресурсной базы для родителей детей с разными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нозологиями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 т.д. </a:t>
            </a:r>
            <a:endParaRPr lang="en-US" sz="2000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16" y="6584752"/>
            <a:ext cx="940713" cy="112883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798293" y="6642473"/>
            <a:ext cx="12090678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Мероприятия, направленные на проявление активности семей в области чтения и литературы. Это, в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первую</a:t>
            </a: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очередь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КНИГООБМЕН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– как форма родительской инициативы, которая позволяет делиться книгами и находить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овые интересные произведения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без финансовых затрат. Рубрика-стенд «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МЫ РЕКОМЕНДУЕМ…»,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 рамках </a:t>
            </a:r>
            <a:endParaRPr lang="ru-RU" sz="2000" dirty="0" smtClean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50"/>
              </a:lnSpc>
            </a:pP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которой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семьи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делятся эмоциями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впечатлениями о </a:t>
            </a:r>
            <a:r>
              <a:rPr lang="ru-RU" sz="2000" dirty="0" smtClean="0">
                <a:solidFill>
                  <a:srgbClr val="333F7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прочитанном</a:t>
            </a:r>
            <a:endParaRPr lang="en-US" sz="2000" dirty="0">
              <a:solidFill>
                <a:srgbClr val="333F70"/>
              </a:solidFill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9253" y="345498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Воспитывающее сообщество «Чародея» твёрдо убеждено, что 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ru-RU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МАРТ 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-</a:t>
            </a:r>
            <a:r>
              <a:rPr lang="ru-RU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б</a:t>
            </a:r>
            <a:r>
              <a:rPr lang="en-US" sz="4450" b="1" dirty="0" err="1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иблиотека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– 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</a:t>
            </a:r>
            <a:r>
              <a:rPr lang="ru-RU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НВЕСТИЦИЯ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 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Б</a:t>
            </a:r>
            <a:r>
              <a:rPr lang="ru-RU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УДУЩЕЕ</a:t>
            </a:r>
            <a:r>
              <a:rPr lang="en-US" sz="4450" b="1" dirty="0" smtClean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66924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Смарт-библиотека – это шаг навстречу инновациям, который позволит повысить качество образования и подготовить детей к успешной жизни в современном </a:t>
            </a:r>
            <a:r>
              <a:rPr lang="en-US" sz="2400" b="1" dirty="0" err="1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мире</a:t>
            </a:r>
            <a:r>
              <a:rPr lang="en-US" sz="24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 smtClean="0"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Приглашаем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вас к сотрудничеству и реализации этого важного проекта!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" t="8947" b="31228"/>
          <a:stretch/>
        </p:blipFill>
        <p:spPr bwMode="auto">
          <a:xfrm>
            <a:off x="-271552" y="1"/>
            <a:ext cx="14901952" cy="326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137660" y="132667"/>
            <a:ext cx="621792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endParaRPr lang="ru-RU" sz="4450" b="1" dirty="0" smtClean="0">
              <a:solidFill>
                <a:srgbClr val="333F70"/>
              </a:solidFill>
              <a:ea typeface="Unbounded Bold" pitchFamily="34" charset="-122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333F70"/>
                </a:solidFill>
                <a:ea typeface="Unbounded Bold" pitchFamily="34" charset="-122"/>
              </a:rPr>
              <a:t>РАДЫ СОТРУДНИЧЕСТВУ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3874770" y="1853156"/>
            <a:ext cx="6446520" cy="1737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МБДОУ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ЦРР – д/с №5 ЗАТО г. Радужный Владимирской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области</a:t>
            </a:r>
          </a:p>
          <a:p>
            <a:pPr>
              <a:lnSpc>
                <a:spcPts val="2850"/>
              </a:lnSpc>
            </a:pPr>
            <a:endParaRPr lang="ru-RU" sz="2400" dirty="0">
              <a:latin typeface="Times New Roman" panose="02020603050405020304" pitchFamily="18" charset="0"/>
              <a:ea typeface="Open Sans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2850"/>
              </a:lnSpc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Е-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mail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detskiysadn5@mail.ru</a:t>
            </a:r>
          </a:p>
          <a:p>
            <a:pPr marL="0" indent="0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861" y="7885113"/>
            <a:ext cx="1622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33" y="4623200"/>
            <a:ext cx="2245830" cy="22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4033001"/>
            <a:ext cx="277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учреждения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30" y="4623200"/>
            <a:ext cx="2350770" cy="2350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9520" y="4033001"/>
            <a:ext cx="216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159"/>
            <a:ext cx="4583492" cy="648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083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724</Words>
  <Application>Microsoft Office PowerPoint</Application>
  <PresentationFormat>Произвольный</PresentationFormat>
  <Paragraphs>97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Times New Roman</vt:lpstr>
      <vt:lpstr>Wingdings</vt:lpstr>
      <vt:lpstr>Unbounded Bold</vt:lpstr>
      <vt:lpstr>Open Sans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51</cp:revision>
  <dcterms:created xsi:type="dcterms:W3CDTF">2025-02-25T05:37:26Z</dcterms:created>
  <dcterms:modified xsi:type="dcterms:W3CDTF">2025-03-03T07:34:34Z</dcterms:modified>
</cp:coreProperties>
</file>