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21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_rels/theme3.xml.rels" ContentType="application/vnd.openxmlformats-package.relationships+xml"/>
  <Override PartName="/ppt/theme/_rels/theme12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_rels/theme1.xml.rels" ContentType="application/vnd.openxmlformats-package.relationships+xml"/>
  <Override PartName="/ppt/theme/_rels/theme14.xml.rels" ContentType="application/vnd.openxmlformats-package.relationships+xml"/>
  <Override PartName="/ppt/theme/_rels/theme15.xml.rels" ContentType="application/vnd.openxmlformats-package.relationships+xml"/>
  <Override PartName="/ppt/theme/_rels/theme16.xml.rels" ContentType="application/vnd.openxmlformats-package.relationships+xml"/>
  <Override PartName="/ppt/theme/_rels/theme10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17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13.xml.rels" ContentType="application/vnd.openxmlformats-package.relationships+xml"/>
  <Override PartName="/ppt/theme/_rels/theme21.xml.rels" ContentType="application/vnd.openxmlformats-package.relationships+xml"/>
  <Override PartName="/ppt/theme/_rels/theme19.xml.rels" ContentType="application/vnd.openxmlformats-package.relationships+xml"/>
  <Override PartName="/ppt/theme/_rels/theme18.xml.rels" ContentType="application/vnd.openxmlformats-package.relationships+xml"/>
  <Override PartName="/ppt/theme/_rels/theme20.xml.rels" ContentType="application/vnd.openxmlformats-package.relationships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jpeg" ContentType="image/jpeg"/>
  <Override PartName="/ppt/media/image5.png" ContentType="image/png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2" r:id="rId22"/>
  </p:sldMasterIdLst>
  <p:sldIdLst>
    <p:sldId id="256" r:id="rId23"/>
    <p:sldId id="257" r:id="rId24"/>
    <p:sldId id="258" r:id="rId25"/>
    <p:sldId id="259" r:id="rId26"/>
    <p:sldId id="260" r:id="rId27"/>
    <p:sldId id="261" r:id="rId2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76060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5220EC-9BEA-42C7-87E0-5E4EC455EF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CC3C95A8-A374-4EC6-A0F2-5017EBE5A6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0F1859B-C795-4B2E-8DAA-8E1CB17A44A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7CC1C4D0-FE26-4247-87E5-666C29E7C8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76060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5CF0064D-DF80-410D-85E3-3A303413C6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02EF3F2A-EEB1-4E69-8F6E-5A69DE41CC3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577E221E-9F8B-44A8-A138-CD8CF418DB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6B033BF2-D482-46FF-AF50-297E95E0AB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1154880" y="2603520"/>
            <a:ext cx="876060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541B20CD-C05D-4F3A-96B2-3DC120183D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1154880" y="2603520"/>
            <a:ext cx="876060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E6725564-B6AA-436F-A5AE-BC70378E4F1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54C05096-DFC8-40B2-9BF5-0381501ACE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7057A1-25E8-456C-833D-7C4D9FF564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1154880" y="2603520"/>
            <a:ext cx="427500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5644080" y="2603520"/>
            <a:ext cx="427500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355650F3-0947-4FB3-A0D7-56A2E4BBCA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F94177AC-3B26-491D-9A58-680A3765EE7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66BA840B-F9D7-49FE-8F1F-AED5355414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B965A69A-D36E-417D-B717-21B56955E9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79F1173B-059D-49E3-AEC6-9842FBF96A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42DE67E9-20D1-4339-B49B-8249A1F744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61A3C96-1E33-4503-95C9-BE9376F27D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FEB33E3-F704-4415-955C-C737081CE6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FA62C67-3654-450B-95D3-AB44B2A2795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CC00E62E-DAEB-4A3B-9375-76C6E1B104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86FB5C4-B577-4AA2-9CB1-7A4C59C257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C107EBD-71ED-4A70-B798-90CA66226D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B68B5B24-482F-450A-8683-3ED64126D9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0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1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2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4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" name="Group 1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3" name="Rectangle 7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" name="Oval 8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Oval 9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Oval 10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Oval 11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" name="Oval 12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" name="Oval 13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Rectangle 16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ftr" idx="1"/>
          </p:nvPr>
        </p:nvSpPr>
        <p:spPr>
          <a:xfrm rot="5400000">
            <a:off x="8964000" y="322668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2"/>
          </p:nvPr>
        </p:nvSpPr>
        <p:spPr>
          <a:xfrm>
            <a:off x="10351080" y="29268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530FDE52-87E2-40ED-A2E1-8152B193AEC9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3"/>
          </p:nvPr>
        </p:nvSpPr>
        <p:spPr>
          <a:xfrm rot="5400000">
            <a:off x="10176840" y="179208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entury Gothic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entury Gothic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entury Gothic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217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8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9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0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1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2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3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4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5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6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27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8" name="PlaceHolder 1"/>
          <p:cNvSpPr>
            <a:spLocks noGrp="1"/>
          </p:cNvSpPr>
          <p:nvPr>
            <p:ph type="ftr" idx="28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ldNum" idx="29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0B0CF5D3-4C43-4A87-B113-C8E5789009B8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dt" idx="30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232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3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4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6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7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8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9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0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1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42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 type="ftr" idx="31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ldNum" idx="32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78F88446-3661-4422-AC51-77E1A0276539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dt" idx="33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247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8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9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0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1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2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3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4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5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6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57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PlaceHolder 1"/>
          <p:cNvSpPr>
            <a:spLocks noGrp="1"/>
          </p:cNvSpPr>
          <p:nvPr>
            <p:ph type="ftr" idx="34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ldNum" idx="35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667619D1-0FDC-47A0-990C-A8238479FC45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dt" idx="36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262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3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4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5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6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8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9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0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71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72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ftr" idx="37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sldNum" idx="38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9330397A-FFCA-4BE6-B02D-CF63F35F1A96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dt" idx="39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280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1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2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3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4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5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6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7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8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89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90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76060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ftr" idx="40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sldNum" idx="41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55F40457-147E-47C2-BE05-3CA7745A298B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dt" idx="42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01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2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3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4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5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6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7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8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09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0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11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12" name="Group 9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13" name="Rectangle 10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4" name="Oval 11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5" name="Oval 12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6" name="Oval 13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7" name="Oval 15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8" name="Oval 16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9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0" name="Rectangle 6"/>
            <p:cNvSpPr/>
            <p:nvPr/>
          </p:nvSpPr>
          <p:spPr>
            <a:xfrm>
              <a:off x="7289640" y="402120"/>
              <a:ext cx="4478040" cy="605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1" name="Freeform 5"/>
            <p:cNvSpPr/>
            <p:nvPr/>
          </p:nvSpPr>
          <p:spPr>
            <a:xfrm rot="16200000">
              <a:off x="3787200" y="2802240"/>
              <a:ext cx="6053040" cy="1253880"/>
            </a:xfrm>
            <a:custGeom>
              <a:avLst/>
              <a:gdLst>
                <a:gd name="textAreaLeft" fmla="*/ 0 w 6053040"/>
                <a:gd name="textAreaRight" fmla="*/ 6053760 w 6053040"/>
                <a:gd name="textAreaTop" fmla="*/ 0 h 1253880"/>
                <a:gd name="textAreaBottom" fmla="*/ 1254600 h 1253880"/>
              </a:gdLst>
              <a:ahLst/>
              <a:rect l="textAreaLeft" t="textAreaTop" r="textAreaRight" b="textAreaBottom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2" name="Freeform 5"/>
            <p:cNvSpPr/>
            <p:nvPr/>
          </p:nvSpPr>
          <p:spPr>
            <a:xfrm rot="15922200">
              <a:off x="4698360" y="182628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3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24" name="Rectangle 14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PlaceHolder 1"/>
          <p:cNvSpPr>
            <a:spLocks noGrp="1"/>
          </p:cNvSpPr>
          <p:nvPr>
            <p:ph type="ftr" idx="43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ldNum" idx="44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76886AF7-39BB-4DB2-BE90-20577B32CC46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dt" idx="45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29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0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1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2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3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4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5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6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7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8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39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427464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5644080" y="2603520"/>
            <a:ext cx="4274640" cy="341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структуры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Второй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Пятый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Шестой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Седьмой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ftr" idx="46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 type="sldNum" idx="47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4B6D12D2-6BF1-47C0-B0FB-656AF71ABA8F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5" name="PlaceHolder 6"/>
          <p:cNvSpPr>
            <a:spLocks noGrp="1"/>
          </p:cNvSpPr>
          <p:nvPr>
            <p:ph type="dt" idx="48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50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1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2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3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4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5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6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7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8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9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60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PlaceHolder 1"/>
          <p:cNvSpPr>
            <a:spLocks noGrp="1"/>
          </p:cNvSpPr>
          <p:nvPr>
            <p:ph type="ftr" idx="49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ldNum" idx="50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0F9BDAC5-8AA9-4604-B430-31BA81C74F18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dt" idx="51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65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6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7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8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9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0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1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2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3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4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75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entury Gothic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ftr" idx="52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sldNum" idx="53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A1870593-F97E-46C4-BA37-3A8153A41539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dt" idx="54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82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3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4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5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6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7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8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9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0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1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92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3" name="Rectangle 5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4" name="PlaceHolder 1"/>
          <p:cNvSpPr>
            <a:spLocks noGrp="1"/>
          </p:cNvSpPr>
          <p:nvPr>
            <p:ph type="ftr" idx="55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sldNum" idx="56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B8865EE8-B7C1-48A0-AF8C-1A90CD85659D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dt" idx="57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0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1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2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3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5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6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7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0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1" name="Group 9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42" name="Rectangle 10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" name="Oval 11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" name="Oval 13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5" name="Oval 14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6" name="Oval 15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7" name="Oval 16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8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9" name="Freeform 5"/>
            <p:cNvSpPr/>
            <p:nvPr/>
          </p:nvSpPr>
          <p:spPr>
            <a:xfrm rot="10800000">
              <a:off x="460080" y="32112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5"/>
            <p:cNvSpPr/>
            <p:nvPr/>
          </p:nvSpPr>
          <p:spPr>
            <a:xfrm rot="10371600">
              <a:off x="264240" y="443880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2" name="Rectangle 12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A8CE69FB-84E7-4C48-ADC5-4BD6A8D20037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398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9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0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1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2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3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4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5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6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7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08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09" name="Group 10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410" name="Rectangle 11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1" name="Oval 12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2" name="Oval 13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3" name="Oval 15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4" name="Oval 16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5" name="Oval 17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6" name="Oval 18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7" name="Freeform 5"/>
            <p:cNvSpPr/>
            <p:nvPr/>
          </p:nvSpPr>
          <p:spPr>
            <a:xfrm rot="16200000">
              <a:off x="2229120" y="2802240"/>
              <a:ext cx="6053040" cy="1253880"/>
            </a:xfrm>
            <a:custGeom>
              <a:avLst/>
              <a:gdLst>
                <a:gd name="textAreaLeft" fmla="*/ 0 w 6053040"/>
                <a:gd name="textAreaRight" fmla="*/ 6053760 w 6053040"/>
                <a:gd name="textAreaTop" fmla="*/ 0 h 1253880"/>
                <a:gd name="textAreaBottom" fmla="*/ 1254600 h 1253880"/>
              </a:gdLst>
              <a:ahLst/>
              <a:rect l="textAreaLeft" t="textAreaTop" r="textAreaRight" b="textAreaBottom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8" name="Freeform 5"/>
            <p:cNvSpPr/>
            <p:nvPr/>
          </p:nvSpPr>
          <p:spPr>
            <a:xfrm rot="15922200">
              <a:off x="3140280" y="182628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19" name="Rectangle 7"/>
            <p:cNvSpPr/>
            <p:nvPr/>
          </p:nvSpPr>
          <p:spPr>
            <a:xfrm>
              <a:off x="5713560" y="402120"/>
              <a:ext cx="6054480" cy="605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0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1" name="Rectangle 14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2" name="PlaceHolder 1"/>
          <p:cNvSpPr>
            <a:spLocks noGrp="1"/>
          </p:cNvSpPr>
          <p:nvPr>
            <p:ph type="ftr" idx="58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ldNum" idx="59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B22A17DE-BB8E-4BB0-A22A-19F1DEEF1E3E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dt" idx="60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4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426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7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8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29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0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1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2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3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4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5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36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37" name="Group 9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438" name="Rectangle 11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39" name="Oval 12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0" name="Oval 13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1" name="Oval 15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2" name="Oval 16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3" name="Oval 17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4" name="Oval 18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5" name="Freeform 5"/>
            <p:cNvSpPr/>
            <p:nvPr/>
          </p:nvSpPr>
          <p:spPr>
            <a:xfrm rot="15922200">
              <a:off x="4203360" y="182628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6" name="Freeform 5"/>
            <p:cNvSpPr/>
            <p:nvPr/>
          </p:nvSpPr>
          <p:spPr>
            <a:xfrm rot="16200000">
              <a:off x="3295080" y="2802240"/>
              <a:ext cx="6053040" cy="1253880"/>
            </a:xfrm>
            <a:custGeom>
              <a:avLst/>
              <a:gdLst>
                <a:gd name="textAreaLeft" fmla="*/ 0 w 6053040"/>
                <a:gd name="textAreaRight" fmla="*/ 6053760 w 6053040"/>
                <a:gd name="textAreaTop" fmla="*/ 0 h 1253880"/>
                <a:gd name="textAreaBottom" fmla="*/ 1254600 h 1253880"/>
              </a:gdLst>
              <a:ahLst/>
              <a:rect l="textAreaLeft" t="textAreaTop" r="textAreaRight" b="textAreaBottom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7" name="Rectangle 7"/>
            <p:cNvSpPr/>
            <p:nvPr/>
          </p:nvSpPr>
          <p:spPr>
            <a:xfrm>
              <a:off x="6172200" y="402120"/>
              <a:ext cx="5595840" cy="605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48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49" name="Rectangle 14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" name="PlaceHolder 1"/>
          <p:cNvSpPr>
            <a:spLocks noGrp="1"/>
          </p:cNvSpPr>
          <p:nvPr>
            <p:ph type="ftr" idx="61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sldNum" idx="62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745989ED-2F71-45CB-8763-13000EF583C3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&lt;номер&gt;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dt" idx="63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57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8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9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0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7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8" name="Group 2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69" name="Rectangle 9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" name="Oval 1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1" name="Oval 11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2" name="Oval 13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Oval 15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Oval 16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5"/>
            <p:cNvSpPr/>
            <p:nvPr/>
          </p:nvSpPr>
          <p:spPr>
            <a:xfrm>
              <a:off x="455760" y="2801160"/>
              <a:ext cx="11277000" cy="360180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3601800"/>
                <a:gd name="textAreaBottom" fmla="*/ 3602520 h 3601800"/>
              </a:gdLst>
              <a:ahLst/>
              <a:rect l="textAreaLeft" t="textAreaTop" r="textAreaRight" b="textAreaBottom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7" name="Freeform 5"/>
            <p:cNvSpPr/>
            <p:nvPr/>
          </p:nvSpPr>
          <p:spPr>
            <a:xfrm rot="21010200">
              <a:off x="8490960" y="271440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8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9" name="Rectangle 12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ftr" idx="7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ldNum" idx="8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02F457C9-8E54-46D9-8144-CF999C1D2519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9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84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5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6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7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8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9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0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1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2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3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94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5" name="Group 2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96" name="Rectangle 15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7" name="Oval 16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8" name="Oval 17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9" name="Oval 18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0" name="Oval 19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1" name="Oval 20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2" name="Oval 21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" name="Freeform 5"/>
            <p:cNvSpPr/>
            <p:nvPr/>
          </p:nvSpPr>
          <p:spPr>
            <a:xfrm rot="21010200">
              <a:off x="8490960" y="418464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" name="Freeform 5"/>
            <p:cNvSpPr/>
            <p:nvPr/>
          </p:nvSpPr>
          <p:spPr>
            <a:xfrm>
              <a:off x="455760" y="4241880"/>
              <a:ext cx="11277000" cy="233640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2336400"/>
                <a:gd name="textAreaBottom" fmla="*/ 2337120 h 2336400"/>
              </a:gdLst>
              <a:ahLst/>
              <a:rect l="textAreaLeft" t="textAreaTop" r="textAreaRight" b="textAreaBottom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06" name="TextBox 10"/>
          <p:cNvSpPr/>
          <p:nvPr/>
        </p:nvSpPr>
        <p:spPr>
          <a:xfrm>
            <a:off x="898200" y="603720"/>
            <a:ext cx="801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9600" strike="noStrike" u="none">
                <a:solidFill>
                  <a:schemeClr val="accent1"/>
                </a:solidFill>
                <a:uFillTx/>
                <a:latin typeface="Arial"/>
              </a:rPr>
              <a:t>“</a:t>
            </a:r>
            <a:endParaRPr b="0" lang="ru-RU" sz="9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TextBox 12"/>
          <p:cNvSpPr/>
          <p:nvPr/>
        </p:nvSpPr>
        <p:spPr>
          <a:xfrm>
            <a:off x="9705240" y="2613960"/>
            <a:ext cx="8013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457200">
              <a:lnSpc>
                <a:spcPct val="100000"/>
              </a:lnSpc>
            </a:pPr>
            <a:r>
              <a:rPr b="0" lang="en-US" sz="9600" strike="noStrike" u="none">
                <a:solidFill>
                  <a:schemeClr val="accent1"/>
                </a:solidFill>
                <a:uFillTx/>
                <a:latin typeface="Arial"/>
              </a:rPr>
              <a:t>”</a:t>
            </a:r>
            <a:endParaRPr b="0" lang="ru-RU" sz="9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Rectangle 23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ftr" idx="10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11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754ACB03-EFAE-4F81-B80B-C20E4E333B5E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dt" idx="12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13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4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5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6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7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8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9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0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1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2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23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4" name="Group 8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25" name="Rectangle 9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6" name="Oval 1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7" name="Oval 12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8" name="Oval 13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9" name="Oval 14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0" name="Oval 15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1" name="Oval 16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2" name="Freeform 5"/>
            <p:cNvSpPr/>
            <p:nvPr/>
          </p:nvSpPr>
          <p:spPr>
            <a:xfrm rot="21010200">
              <a:off x="8490960" y="41929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3" name="Freeform 5"/>
            <p:cNvSpPr/>
            <p:nvPr/>
          </p:nvSpPr>
          <p:spPr>
            <a:xfrm>
              <a:off x="455760" y="4241880"/>
              <a:ext cx="11277000" cy="233640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2336400"/>
                <a:gd name="textAreaBottom" fmla="*/ 2337120 h 2336400"/>
              </a:gdLst>
              <a:ahLst/>
              <a:rect l="textAreaLeft" t="textAreaTop" r="textAreaRight" b="textAreaBottom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4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35" name="Rectangle 1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ftr" idx="13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14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D7AB8DE9-256A-492A-A69D-AA97DAA11E88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 idx="15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40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1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2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3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4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5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6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7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8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9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50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51" name="Straight Connector 21"/>
          <p:cNvCxnSpPr/>
          <p:nvPr/>
        </p:nvCxnSpPr>
        <p:spPr>
          <a:xfrm>
            <a:off x="4403880" y="2569320"/>
            <a:ext cx="720" cy="3493440"/>
          </a:xfrm>
          <a:prstGeom prst="straightConnector1">
            <a:avLst/>
          </a:prstGeom>
          <a:ln cap="rnd" w="12700">
            <a:solidFill>
              <a:srgbClr val="f5a408">
                <a:alpha val="40000"/>
              </a:srgbClr>
            </a:solidFill>
            <a:round/>
          </a:ln>
        </p:spPr>
      </p:cxnSp>
      <p:cxnSp>
        <p:nvCxnSpPr>
          <p:cNvPr id="152" name="Straight Connector 22"/>
          <p:cNvCxnSpPr/>
          <p:nvPr/>
        </p:nvCxnSpPr>
        <p:spPr>
          <a:xfrm>
            <a:off x="7772400" y="2569320"/>
            <a:ext cx="720" cy="3493440"/>
          </a:xfrm>
          <a:prstGeom prst="straightConnector1">
            <a:avLst/>
          </a:prstGeom>
          <a:ln cap="rnd" w="12700">
            <a:solidFill>
              <a:srgbClr val="f5a408">
                <a:alpha val="40000"/>
              </a:srgbClr>
            </a:solidFill>
            <a:round/>
          </a:ln>
        </p:spPr>
      </p:cxnSp>
      <p:sp>
        <p:nvSpPr>
          <p:cNvPr id="153" name="PlaceHolder 1"/>
          <p:cNvSpPr>
            <a:spLocks noGrp="1"/>
          </p:cNvSpPr>
          <p:nvPr>
            <p:ph type="ftr" idx="16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ldNum" idx="17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1AD522B7-705D-45DD-B370-92DB352E0438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dt" idx="18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57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8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9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0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1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2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3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4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5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6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67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8" name="Straight Connector 20"/>
          <p:cNvCxnSpPr/>
          <p:nvPr/>
        </p:nvCxnSpPr>
        <p:spPr>
          <a:xfrm>
            <a:off x="4405680" y="2569320"/>
            <a:ext cx="720" cy="3493440"/>
          </a:xfrm>
          <a:prstGeom prst="straightConnector1">
            <a:avLst/>
          </a:prstGeom>
          <a:ln cap="rnd" w="12700">
            <a:solidFill>
              <a:srgbClr val="f5a408">
                <a:alpha val="40000"/>
              </a:srgbClr>
            </a:solidFill>
            <a:round/>
          </a:ln>
        </p:spPr>
      </p:cxnSp>
      <p:cxnSp>
        <p:nvCxnSpPr>
          <p:cNvPr id="169" name="Straight Connector 24"/>
          <p:cNvCxnSpPr/>
          <p:nvPr/>
        </p:nvCxnSpPr>
        <p:spPr>
          <a:xfrm>
            <a:off x="7797600" y="2569320"/>
            <a:ext cx="720" cy="3493440"/>
          </a:xfrm>
          <a:prstGeom prst="straightConnector1">
            <a:avLst/>
          </a:prstGeom>
          <a:ln cap="rnd" w="12700">
            <a:solidFill>
              <a:srgbClr val="f5a408">
                <a:alpha val="40000"/>
              </a:srgbClr>
            </a:solidFill>
            <a:round/>
          </a:ln>
        </p:spPr>
      </p:cxnSp>
      <p:sp>
        <p:nvSpPr>
          <p:cNvPr id="170" name="PlaceHolder 1"/>
          <p:cNvSpPr>
            <a:spLocks noGrp="1"/>
          </p:cNvSpPr>
          <p:nvPr>
            <p:ph type="ftr" idx="19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Num" idx="20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FC5DB65E-461B-4DF1-8086-792420D76052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dt" idx="21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74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5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6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7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8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9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0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1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2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3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84" name="Rectangle 19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ftr" idx="22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ldNum" idx="23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3E601B90-C8C5-4DE9-ADA2-922626388181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dt" idx="24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7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189" name="Rectangle 14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0" name="Oval 40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1" name="Oval 38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2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3" name="Oval 37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4" name="Oval 48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5" name="Oval 17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6" name="Freeform 5"/>
            <p:cNvSpPr/>
            <p:nvPr/>
          </p:nvSpPr>
          <p:spPr>
            <a:xfrm rot="21010200">
              <a:off x="8490960" y="179712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7" name="Freeform 5"/>
            <p:cNvSpPr/>
            <p:nvPr/>
          </p:nvSpPr>
          <p:spPr>
            <a:xfrm>
              <a:off x="459360" y="1866240"/>
              <a:ext cx="11277000" cy="4533120"/>
            </a:xfrm>
            <a:custGeom>
              <a:avLst/>
              <a:gdLst>
                <a:gd name="textAreaLeft" fmla="*/ 0 w 11277000"/>
                <a:gd name="textAreaRight" fmla="*/ 11277720 w 11277000"/>
                <a:gd name="textAreaTop" fmla="*/ 0 h 4533120"/>
                <a:gd name="textAreaBottom" fmla="*/ 4533840 h 4533120"/>
              </a:gdLst>
              <a:ahLst/>
              <a:rect l="textAreaLeft" t="textAreaTop" r="textAreaRight" b="textAreaBottom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8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9" name="Rectangle 19" hidden="1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00" name="Group 6"/>
          <p:cNvGrpSpPr/>
          <p:nvPr/>
        </p:nvGrpSpPr>
        <p:grpSpPr>
          <a:xfrm>
            <a:off x="0" y="0"/>
            <a:ext cx="12191400" cy="6857280"/>
            <a:chOff x="0" y="0"/>
            <a:chExt cx="12191400" cy="6857280"/>
          </a:xfrm>
        </p:grpSpPr>
        <p:sp>
          <p:nvSpPr>
            <p:cNvPr id="201" name="Rectangle 10"/>
            <p:cNvSpPr/>
            <p:nvPr/>
          </p:nvSpPr>
          <p:spPr>
            <a:xfrm>
              <a:off x="0" y="0"/>
              <a:ext cx="12191400" cy="68572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2" name="Oval 14"/>
            <p:cNvSpPr/>
            <p:nvPr/>
          </p:nvSpPr>
          <p:spPr>
            <a:xfrm>
              <a:off x="8609040" y="586728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14000"/>
                  </a:srgbClr>
                </a:gs>
                <a:gs pos="36000">
                  <a:srgbClr val="8ebbd2">
                    <a:alpha val="7000"/>
                  </a:srgbClr>
                </a:gs>
                <a:gs pos="66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3" name="Oval 15"/>
            <p:cNvSpPr/>
            <p:nvPr/>
          </p:nvSpPr>
          <p:spPr>
            <a:xfrm>
              <a:off x="8609040" y="1676520"/>
              <a:ext cx="2818800" cy="28188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7000"/>
                  </a:srgbClr>
                </a:gs>
                <a:gs pos="36000">
                  <a:srgbClr val="8ebbd2">
                    <a:alpha val="6000"/>
                  </a:srgbClr>
                </a:gs>
                <a:gs pos="69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4" name="Oval 16"/>
            <p:cNvSpPr/>
            <p:nvPr/>
          </p:nvSpPr>
          <p:spPr>
            <a:xfrm>
              <a:off x="7999560" y="1440"/>
              <a:ext cx="1599480" cy="159948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4000"/>
                  </a:srgbClr>
                </a:gs>
                <a:gs pos="36000">
                  <a:srgbClr val="fac96a">
                    <a:alpha val="7000"/>
                  </a:srgbClr>
                </a:gs>
                <a:gs pos="73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5" name="Oval 18"/>
            <p:cNvSpPr/>
            <p:nvPr/>
          </p:nvSpPr>
          <p:spPr>
            <a:xfrm>
              <a:off x="0" y="2895480"/>
              <a:ext cx="2361600" cy="2361600"/>
            </a:xfrm>
            <a:prstGeom prst="ellipse">
              <a:avLst/>
            </a:prstGeom>
            <a:gradFill rotWithShape="0">
              <a:gsLst>
                <a:gs pos="0">
                  <a:srgbClr val="8ebbd2">
                    <a:alpha val="8000"/>
                  </a:srgbClr>
                </a:gs>
                <a:gs pos="36000">
                  <a:srgbClr val="8ebbd2">
                    <a:alpha val="8000"/>
                  </a:srgbClr>
                </a:gs>
                <a:gs pos="72000">
                  <a:srgbClr val="8ebbd2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6" name="Oval 19"/>
            <p:cNvSpPr/>
            <p:nvPr/>
          </p:nvSpPr>
          <p:spPr>
            <a:xfrm>
              <a:off x="0" y="2666880"/>
              <a:ext cx="4190400" cy="41904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1000"/>
                  </a:srgbClr>
                </a:gs>
                <a:gs pos="36000">
                  <a:srgbClr val="fac96a">
                    <a:alpha val="10000"/>
                  </a:srgbClr>
                </a:gs>
                <a:gs pos="75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7" name="Oval 20"/>
            <p:cNvSpPr/>
            <p:nvPr/>
          </p:nvSpPr>
          <p:spPr>
            <a:xfrm>
              <a:off x="8609040" y="5865120"/>
              <a:ext cx="990000" cy="990000"/>
            </a:xfrm>
            <a:prstGeom prst="ellipse">
              <a:avLst/>
            </a:prstGeom>
            <a:gradFill rotWithShape="0">
              <a:gsLst>
                <a:gs pos="0">
                  <a:srgbClr val="fac96a">
                    <a:alpha val="10000"/>
                  </a:srgbClr>
                </a:gs>
                <a:gs pos="31000">
                  <a:srgbClr val="fac96a">
                    <a:alpha val="5000"/>
                  </a:srgbClr>
                </a:gs>
                <a:gs pos="66000">
                  <a:srgbClr val="fac96a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" name="Freeform 5"/>
            <p:cNvSpPr/>
            <p:nvPr/>
          </p:nvSpPr>
          <p:spPr>
            <a:xfrm rot="5101800">
              <a:off x="6295320" y="4577040"/>
              <a:ext cx="3298680" cy="440280"/>
            </a:xfrm>
            <a:custGeom>
              <a:avLst/>
              <a:gdLst>
                <a:gd name="textAreaLeft" fmla="*/ 0 w 3298680"/>
                <a:gd name="textAreaRight" fmla="*/ 3299400 w 3298680"/>
                <a:gd name="textAreaTop" fmla="*/ 0 h 440280"/>
                <a:gd name="textAreaBottom" fmla="*/ 441000 h 440280"/>
              </a:gdLst>
              <a:ahLst/>
              <a:rect l="textAreaLeft" t="textAreaTop" r="textAreaRight" b="textAreaBottom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9" name="Rectangle 12"/>
            <p:cNvSpPr/>
            <p:nvPr/>
          </p:nvSpPr>
          <p:spPr>
            <a:xfrm>
              <a:off x="414720" y="402120"/>
              <a:ext cx="6510240" cy="605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4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0" name="Freeform 5"/>
            <p:cNvSpPr/>
            <p:nvPr/>
          </p:nvSpPr>
          <p:spPr>
            <a:xfrm rot="5400000">
              <a:off x="4449600" y="2801520"/>
              <a:ext cx="6053040" cy="1253880"/>
            </a:xfrm>
            <a:custGeom>
              <a:avLst/>
              <a:gdLst>
                <a:gd name="textAreaLeft" fmla="*/ 0 w 6053040"/>
                <a:gd name="textAreaRight" fmla="*/ 6053760 w 6053040"/>
                <a:gd name="textAreaTop" fmla="*/ 0 h 1253880"/>
                <a:gd name="textAreaBottom" fmla="*/ 1254600 h 1253880"/>
              </a:gdLst>
              <a:ahLst/>
              <a:rect l="textAreaLeft" t="textAreaTop" r="textAreaRight" b="textAreaBottom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1" name="Freeform 5"/>
            <p:cNvSpPr/>
            <p:nvPr/>
          </p:nvSpPr>
          <p:spPr>
            <a:xfrm>
              <a:off x="0" y="1440"/>
              <a:ext cx="12191400" cy="6855840"/>
            </a:xfrm>
            <a:custGeom>
              <a:avLst/>
              <a:gdLst>
                <a:gd name="textAreaLeft" fmla="*/ 0 w 12191400"/>
                <a:gd name="textAreaRight" fmla="*/ 12192120 w 12191400"/>
                <a:gd name="textAreaTop" fmla="*/ 0 h 6855840"/>
                <a:gd name="textAreaBottom" fmla="*/ 6856560 h 6855840"/>
              </a:gdLst>
              <a:ahLst/>
              <a:rect l="textAreaLeft" t="textAreaTop" r="textAreaRight" b="textAreaBottom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2" name="Rectangle 17"/>
          <p:cNvSpPr/>
          <p:nvPr/>
        </p:nvSpPr>
        <p:spPr>
          <a:xfrm>
            <a:off x="10443600" y="0"/>
            <a:ext cx="685080" cy="11422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PlaceHolder 1"/>
          <p:cNvSpPr>
            <a:spLocks noGrp="1"/>
          </p:cNvSpPr>
          <p:nvPr>
            <p:ph type="ftr" idx="25"/>
          </p:nvPr>
        </p:nvSpPr>
        <p:spPr>
          <a:xfrm>
            <a:off x="561240" y="6391800"/>
            <a:ext cx="38592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Num" idx="26"/>
          </p:nvPr>
        </p:nvSpPr>
        <p:spPr>
          <a:xfrm>
            <a:off x="10352520" y="295560"/>
            <a:ext cx="837360" cy="76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algn="l" pos="0"/>
              </a:tabLst>
              <a:defRPr b="0" lang="en-US" sz="2800" strike="noStrike" u="none">
                <a:solidFill>
                  <a:schemeClr val="lt1"/>
                </a:solidFill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fld id="{CB5B7CE3-BBA5-4BE4-9FFA-FA981FA3C90C}" type="slidenum">
              <a:rPr b="0" lang="en-US" sz="2800" strike="noStrike" u="none">
                <a:solidFill>
                  <a:schemeClr val="lt1"/>
                </a:solidFill>
                <a:uFillTx/>
                <a:latin typeface="Century Gothic"/>
              </a:rPr>
              <a:t>1</a:t>
            </a:fld>
            <a:endParaRPr b="0" lang="ru-RU" sz="2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dt" idx="27"/>
          </p:nvPr>
        </p:nvSpPr>
        <p:spPr>
          <a:xfrm>
            <a:off x="10650960" y="6394320"/>
            <a:ext cx="990000" cy="30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551520" y="476640"/>
            <a:ext cx="11282040" cy="289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ИНИЦИАТИВНЫЙ  ПРОЕКТ</a:t>
            </a:r>
            <a:br>
              <a:rPr sz="3600"/>
            </a:br>
            <a:r>
              <a:rPr b="1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 </a:t>
            </a:r>
            <a:br>
              <a:rPr sz="3600"/>
            </a:br>
            <a:r>
              <a:rPr b="0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«</a:t>
            </a:r>
            <a:r>
              <a:rPr b="1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Создание условий для работы с детьми с ОВЗ и детьми-инвалидами через</a:t>
            </a:r>
            <a:r>
              <a:rPr b="0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 </a:t>
            </a:r>
            <a:r>
              <a:rPr b="1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использование сенсорно - динамического комплекса «Дом Совы»»</a:t>
            </a:r>
            <a:endParaRPr b="0" lang="ru-RU" sz="36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pic>
        <p:nvPicPr>
          <p:cNvPr id="454" name="image9.png" descr=""/>
          <p:cNvPicPr/>
          <p:nvPr/>
        </p:nvPicPr>
        <p:blipFill>
          <a:blip r:embed="rId1"/>
          <a:srcRect l="0" t="0" r="0" b="13677"/>
          <a:stretch/>
        </p:blipFill>
        <p:spPr>
          <a:xfrm>
            <a:off x="8544240" y="3463560"/>
            <a:ext cx="3501720" cy="3243240"/>
          </a:xfrm>
          <a:prstGeom prst="rect">
            <a:avLst/>
          </a:prstGeom>
          <a:ln w="0">
            <a:noFill/>
          </a:ln>
        </p:spPr>
      </p:pic>
      <p:sp>
        <p:nvSpPr>
          <p:cNvPr id="455" name="PlaceHolder 1"/>
          <p:cNvSpPr/>
          <p:nvPr/>
        </p:nvSpPr>
        <p:spPr>
          <a:xfrm>
            <a:off x="551520" y="4293000"/>
            <a:ext cx="8568720" cy="15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lt2"/>
                </a:solidFill>
                <a:uFillTx/>
                <a:latin typeface="Times New Roman"/>
              </a:rPr>
              <a:t>Муниципальное бюджетное дошкольное образовательное учреждение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lt2"/>
                </a:solidFill>
                <a:uFillTx/>
                <a:latin typeface="Times New Roman"/>
              </a:rPr>
              <a:t>Центр развития ребенка – детский сад №3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chemeClr val="lt2"/>
                </a:solidFill>
                <a:uFillTx/>
                <a:latin typeface="Times New Roman"/>
              </a:rPr>
              <a:t>ЗАТО г. Радужный Владимирской области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Box 5"/>
          <p:cNvSpPr/>
          <p:nvPr/>
        </p:nvSpPr>
        <p:spPr>
          <a:xfrm>
            <a:off x="753480" y="335880"/>
            <a:ext cx="975348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ru-RU" sz="4400" strike="noStrike" u="none">
                <a:solidFill>
                  <a:schemeClr val="lt1"/>
                </a:solidFill>
                <a:uFillTx/>
                <a:latin typeface="Times New Roman"/>
              </a:rPr>
              <a:t>Реализация инициативного проекта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7" name="TextBox 4"/>
          <p:cNvSpPr/>
          <p:nvPr/>
        </p:nvSpPr>
        <p:spPr>
          <a:xfrm>
            <a:off x="6191280" y="2205000"/>
            <a:ext cx="5498280" cy="280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ru-RU" sz="2800" strike="noStrike" u="none">
                <a:solidFill>
                  <a:srgbClr val="c00000"/>
                </a:solidFill>
                <a:uFillTx/>
                <a:latin typeface="Times New Roman"/>
              </a:rPr>
              <a:t>Текущее состояние объекта: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ru-RU" sz="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</a:rPr>
              <a:t>детский сад посещают 28 детей с ОВЗ и инвалидностью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4572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</a:rPr>
              <a:t>нет условий для полноценного сенсорно-динамического развития детей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8" name="image9.png" descr=""/>
          <p:cNvPicPr/>
          <p:nvPr/>
        </p:nvPicPr>
        <p:blipFill>
          <a:blip r:embed="rId1"/>
          <a:srcRect l="0" t="0" r="0" b="13677"/>
          <a:stretch/>
        </p:blipFill>
        <p:spPr>
          <a:xfrm>
            <a:off x="10507680" y="182520"/>
            <a:ext cx="580320" cy="537480"/>
          </a:xfrm>
          <a:prstGeom prst="rect">
            <a:avLst/>
          </a:prstGeom>
          <a:ln w="0">
            <a:noFill/>
          </a:ln>
        </p:spPr>
      </p:pic>
      <p:pic>
        <p:nvPicPr>
          <p:cNvPr id="459" name="Picture 2" descr="C:\Users\User\Desktop\ДОМ СОВЫ\инет\Фото группы\1740551069895.jpg"/>
          <p:cNvPicPr/>
          <p:nvPr/>
        </p:nvPicPr>
        <p:blipFill>
          <a:blip r:embed="rId2"/>
          <a:stretch/>
        </p:blipFill>
        <p:spPr>
          <a:xfrm>
            <a:off x="407520" y="1017000"/>
            <a:ext cx="5783400" cy="5783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0" name="image9.png" descr=""/>
          <p:cNvPicPr/>
          <p:nvPr/>
        </p:nvPicPr>
        <p:blipFill>
          <a:blip r:embed="rId3"/>
          <a:srcRect l="0" t="0" r="0" b="13677"/>
          <a:stretch/>
        </p:blipFill>
        <p:spPr>
          <a:xfrm>
            <a:off x="9288000" y="4515480"/>
            <a:ext cx="2439000" cy="229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415520" y="83664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lt2"/>
                </a:solidFill>
                <a:uFillTx/>
                <a:latin typeface="Times New Roman"/>
              </a:rPr>
              <a:t>Дом Совы – главный инструмент сенсомоторной интеграции</a:t>
            </a:r>
            <a:endParaRPr b="0" lang="ru-RU" sz="32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462" name="Капля 2"/>
          <p:cNvSpPr/>
          <p:nvPr/>
        </p:nvSpPr>
        <p:spPr>
          <a:xfrm>
            <a:off x="191520" y="2205000"/>
            <a:ext cx="3672000" cy="2736000"/>
          </a:xfrm>
          <a:prstGeom prst="teardrop">
            <a:avLst>
              <a:gd name="adj" fmla="val 100000"/>
            </a:avLst>
          </a:prstGeom>
          <a:solidFill>
            <a:schemeClr val="bg1"/>
          </a:solidFill>
          <a:ln cap="rnd" w="38100">
            <a:solidFill>
              <a:srgbClr val="fa731a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Уникальное пространство для познания внутреннего и окружающего мира через движение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3" name="Капля 9"/>
          <p:cNvSpPr/>
          <p:nvPr/>
        </p:nvSpPr>
        <p:spPr>
          <a:xfrm>
            <a:off x="2423520" y="3933000"/>
            <a:ext cx="3672000" cy="2736000"/>
          </a:xfrm>
          <a:prstGeom prst="teardrop">
            <a:avLst>
              <a:gd name="adj" fmla="val 100000"/>
            </a:avLst>
          </a:prstGeom>
          <a:solidFill>
            <a:schemeClr val="bg1"/>
          </a:solidFill>
          <a:ln cap="rnd" w="38100">
            <a:solidFill>
              <a:srgbClr val="fa731a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Безопасное место для познания своих движений, возможности тела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4" name="Капля 11"/>
          <p:cNvSpPr/>
          <p:nvPr/>
        </p:nvSpPr>
        <p:spPr>
          <a:xfrm flipH="1">
            <a:off x="8429400" y="2246400"/>
            <a:ext cx="3586680" cy="2736000"/>
          </a:xfrm>
          <a:prstGeom prst="teardrop">
            <a:avLst>
              <a:gd name="adj" fmla="val 100000"/>
            </a:avLst>
          </a:prstGeom>
          <a:solidFill>
            <a:schemeClr val="bg1"/>
          </a:solidFill>
          <a:ln cap="rnd" w="38100">
            <a:solidFill>
              <a:srgbClr val="fa731a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Развитие двигательной активности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5" name="Капля 10"/>
          <p:cNvSpPr/>
          <p:nvPr/>
        </p:nvSpPr>
        <p:spPr>
          <a:xfrm flipH="1">
            <a:off x="6406560" y="3933000"/>
            <a:ext cx="3586680" cy="2736000"/>
          </a:xfrm>
          <a:prstGeom prst="teardrop">
            <a:avLst>
              <a:gd name="adj" fmla="val 100000"/>
            </a:avLst>
          </a:prstGeom>
          <a:solidFill>
            <a:schemeClr val="bg1"/>
          </a:solidFill>
          <a:ln cap="rnd" w="38100">
            <a:solidFill>
              <a:srgbClr val="fa731a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Развитие физической силы, телесной пластики, ловкости, баланса и координации.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   </a:t>
            </a:r>
            <a:r>
              <a:rPr b="0" lang="ru-RU" sz="2200" strike="noStrike" u="none">
                <a:solidFill>
                  <a:schemeClr val="dk1"/>
                </a:solidFill>
                <a:uFillTx/>
                <a:latin typeface="Times New Roman"/>
              </a:rPr>
              <a:t>Развитие мозга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6" name="Прямоугольник 4"/>
          <p:cNvSpPr/>
          <p:nvPr/>
        </p:nvSpPr>
        <p:spPr>
          <a:xfrm>
            <a:off x="4079880" y="2663280"/>
            <a:ext cx="40320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chemeClr val="dk1"/>
                </a:solidFill>
                <a:uFillTx/>
                <a:latin typeface="Times New Roman"/>
              </a:rPr>
              <a:t>«Дом Совы» это: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7" name="image9.png" descr=""/>
          <p:cNvPicPr/>
          <p:nvPr/>
        </p:nvPicPr>
        <p:blipFill>
          <a:blip r:embed="rId1"/>
          <a:srcRect l="0" t="0" r="0" b="13677"/>
          <a:stretch/>
        </p:blipFill>
        <p:spPr>
          <a:xfrm>
            <a:off x="10507680" y="182520"/>
            <a:ext cx="580320" cy="537480"/>
          </a:xfrm>
          <a:prstGeom prst="rect">
            <a:avLst/>
          </a:prstGeom>
          <a:ln w="0">
            <a:noFill/>
          </a:ln>
        </p:spPr>
      </p:pic>
      <p:cxnSp>
        <p:nvCxnSpPr>
          <p:cNvPr id="468" name="Прямая со стрелкой 8"/>
          <p:cNvCxnSpPr/>
          <p:nvPr/>
        </p:nvCxnSpPr>
        <p:spPr>
          <a:xfrm flipH="1">
            <a:off x="3863520" y="2924640"/>
            <a:ext cx="720360" cy="360"/>
          </a:xfrm>
          <a:prstGeom prst="straightConnector1">
            <a:avLst/>
          </a:prstGeom>
          <a:ln cap="rnd" w="28575">
            <a:solidFill>
              <a:srgbClr val="c00000"/>
            </a:solidFill>
            <a:round/>
            <a:tailEnd len="med" type="arrow" w="med"/>
          </a:ln>
        </p:spPr>
      </p:cxnSp>
      <p:cxnSp>
        <p:nvCxnSpPr>
          <p:cNvPr id="469" name="Прямая со стрелкой 21"/>
          <p:cNvCxnSpPr/>
          <p:nvPr/>
        </p:nvCxnSpPr>
        <p:spPr>
          <a:xfrm flipH="1">
            <a:off x="4871520" y="3186360"/>
            <a:ext cx="432720" cy="531000"/>
          </a:xfrm>
          <a:prstGeom prst="straightConnector1">
            <a:avLst/>
          </a:prstGeom>
          <a:ln cap="rnd" w="28575">
            <a:solidFill>
              <a:srgbClr val="c00000"/>
            </a:solidFill>
            <a:round/>
            <a:tailEnd len="med" type="arrow" w="med"/>
          </a:ln>
        </p:spPr>
      </p:cxnSp>
      <p:cxnSp>
        <p:nvCxnSpPr>
          <p:cNvPr id="470" name="Прямая со стрелкой 23"/>
          <p:cNvCxnSpPr/>
          <p:nvPr/>
        </p:nvCxnSpPr>
        <p:spPr>
          <a:xfrm>
            <a:off x="7112160" y="3167280"/>
            <a:ext cx="432720" cy="530640"/>
          </a:xfrm>
          <a:prstGeom prst="straightConnector1">
            <a:avLst/>
          </a:prstGeom>
          <a:ln cap="rnd" w="28575">
            <a:solidFill>
              <a:srgbClr val="c00000"/>
            </a:solidFill>
            <a:round/>
            <a:tailEnd len="med" type="arrow" w="med"/>
          </a:ln>
        </p:spPr>
      </p:cxnSp>
      <p:cxnSp>
        <p:nvCxnSpPr>
          <p:cNvPr id="471" name="Прямая со стрелкой 25"/>
          <p:cNvCxnSpPr/>
          <p:nvPr/>
        </p:nvCxnSpPr>
        <p:spPr>
          <a:xfrm>
            <a:off x="7544520" y="2996640"/>
            <a:ext cx="784080" cy="360"/>
          </a:xfrm>
          <a:prstGeom prst="straightConnector1">
            <a:avLst/>
          </a:prstGeom>
          <a:ln cap="rnd" w="28575">
            <a:solidFill>
              <a:srgbClr val="c00000"/>
            </a:solidFill>
            <a:round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154880" y="947880"/>
            <a:ext cx="8760600" cy="72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Занятия в Доме Совы </a:t>
            </a:r>
            <a:br>
              <a:rPr sz="3600"/>
            </a:br>
            <a:r>
              <a:rPr b="0" lang="ru-RU" sz="3600" strike="noStrike" u="none">
                <a:solidFill>
                  <a:schemeClr val="lt2"/>
                </a:solidFill>
                <a:uFillTx/>
                <a:latin typeface="Times New Roman"/>
              </a:rPr>
              <a:t>рекомендованы детям:</a:t>
            </a:r>
            <a:endParaRPr b="0" lang="ru-RU" sz="36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133200" y="2100600"/>
            <a:ext cx="11892960" cy="475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- с проблемами двигательной системы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     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- с неуклюжестью, моторной неловкостью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</a:rPr>
              <a:t>             </a:t>
            </a: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</a:rPr>
              <a:t>- </a:t>
            </a: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"/>
              </a:rPr>
              <a:t>с</a:t>
            </a: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</a:rPr>
              <a:t>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ДЦП легкой формы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                    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- с задержкой развития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</a:rPr>
              <a:t>                         </a:t>
            </a: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</a:rPr>
              <a:t>- </a:t>
            </a: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"/>
              </a:rPr>
              <a:t>с</a:t>
            </a:r>
            <a:r>
              <a:rPr b="0" lang="ru-RU" sz="26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Century Gothic"/>
              </a:rPr>
              <a:t>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нарушениями навыков общения и обучения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                                 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- с аутистическими расстройствами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                                         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- с гиперактивностью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                                                  </a:t>
            </a:r>
            <a:r>
              <a:rPr b="0" lang="ru-RU" sz="2600" strike="noStrike" u="none">
                <a:solidFill>
                  <a:schemeClr val="dk1"/>
                </a:solidFill>
                <a:uFillTx/>
                <a:latin typeface="Times New Roman"/>
              </a:rPr>
              <a:t>- с тревожностью, агрессией</a:t>
            </a:r>
            <a:endParaRPr b="0" lang="ru-RU" sz="26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uFillTx/>
              <a:latin typeface="Century Gothic"/>
            </a:endParaRPr>
          </a:p>
        </p:txBody>
      </p:sp>
      <p:pic>
        <p:nvPicPr>
          <p:cNvPr id="474" name="image9.png" descr=""/>
          <p:cNvPicPr/>
          <p:nvPr/>
        </p:nvPicPr>
        <p:blipFill>
          <a:blip r:embed="rId1"/>
          <a:srcRect l="0" t="0" r="0" b="13677"/>
          <a:stretch/>
        </p:blipFill>
        <p:spPr>
          <a:xfrm>
            <a:off x="10507680" y="182520"/>
            <a:ext cx="580320" cy="537480"/>
          </a:xfrm>
          <a:prstGeom prst="rect">
            <a:avLst/>
          </a:prstGeom>
          <a:ln w="0">
            <a:noFill/>
          </a:ln>
        </p:spPr>
      </p:pic>
      <p:pic>
        <p:nvPicPr>
          <p:cNvPr id="475" name="image9.png" descr=""/>
          <p:cNvPicPr/>
          <p:nvPr/>
        </p:nvPicPr>
        <p:blipFill>
          <a:blip r:embed="rId2"/>
          <a:srcRect l="0" t="0" r="0" b="13677"/>
          <a:stretch/>
        </p:blipFill>
        <p:spPr>
          <a:xfrm>
            <a:off x="9336240" y="4379040"/>
            <a:ext cx="2439000" cy="229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icture 8" descr=""/>
          <p:cNvPicPr/>
          <p:nvPr/>
        </p:nvPicPr>
        <p:blipFill>
          <a:blip r:embed="rId1"/>
          <a:srcRect l="0" t="0" r="1112" b="0"/>
          <a:stretch/>
        </p:blipFill>
        <p:spPr>
          <a:xfrm>
            <a:off x="2235240" y="995400"/>
            <a:ext cx="7275600" cy="5774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77" name="TextBox 5"/>
          <p:cNvSpPr/>
          <p:nvPr/>
        </p:nvSpPr>
        <p:spPr>
          <a:xfrm>
            <a:off x="743760" y="307440"/>
            <a:ext cx="1054764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ru-RU" sz="4400" strike="noStrike" u="none">
                <a:solidFill>
                  <a:schemeClr val="lt1"/>
                </a:solidFill>
                <a:uFillTx/>
                <a:latin typeface="Times New Roman"/>
              </a:rPr>
              <a:t>Результат инициативного проекта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8" name="image9.png" descr=""/>
          <p:cNvPicPr/>
          <p:nvPr/>
        </p:nvPicPr>
        <p:blipFill>
          <a:blip r:embed="rId2"/>
          <a:srcRect l="0" t="0" r="0" b="13677"/>
          <a:stretch/>
        </p:blipFill>
        <p:spPr>
          <a:xfrm>
            <a:off x="10507680" y="182520"/>
            <a:ext cx="580320" cy="537480"/>
          </a:xfrm>
          <a:prstGeom prst="rect">
            <a:avLst/>
          </a:prstGeom>
          <a:ln w="0">
            <a:noFill/>
          </a:ln>
        </p:spPr>
      </p:pic>
      <p:pic>
        <p:nvPicPr>
          <p:cNvPr id="479" name="image9.png" descr=""/>
          <p:cNvPicPr/>
          <p:nvPr/>
        </p:nvPicPr>
        <p:blipFill>
          <a:blip r:embed="rId3"/>
          <a:srcRect l="0" t="0" r="0" b="13677"/>
          <a:stretch/>
        </p:blipFill>
        <p:spPr>
          <a:xfrm>
            <a:off x="155520" y="4437000"/>
            <a:ext cx="2439000" cy="2297160"/>
          </a:xfrm>
          <a:prstGeom prst="rect">
            <a:avLst/>
          </a:prstGeom>
          <a:ln w="0">
            <a:noFill/>
          </a:ln>
        </p:spPr>
      </p:pic>
      <p:sp>
        <p:nvSpPr>
          <p:cNvPr id="480" name=""/>
          <p:cNvSpPr/>
          <p:nvPr/>
        </p:nvSpPr>
        <p:spPr>
          <a:xfrm>
            <a:off x="8568000" y="2808000"/>
            <a:ext cx="3240000" cy="900000"/>
          </a:xfrm>
          <a:prstGeom prst="rect">
            <a:avLst/>
          </a:prstGeom>
          <a:solidFill>
            <a:srgbClr val="e8a202"/>
          </a:solidFill>
          <a:ln w="1908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Созданы условия для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занятий с 28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обучающимися с ОВЗ и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инвалидностью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1" name=""/>
          <p:cNvSpPr/>
          <p:nvPr/>
        </p:nvSpPr>
        <p:spPr>
          <a:xfrm>
            <a:off x="8568000" y="3960000"/>
            <a:ext cx="3240000" cy="900000"/>
          </a:xfrm>
          <a:prstGeom prst="rect">
            <a:avLst/>
          </a:prstGeom>
          <a:solidFill>
            <a:srgbClr val="e8a202"/>
          </a:solidFill>
          <a:ln w="1908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Прошли обучение 5 специалистов ДОУ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2" name=""/>
          <p:cNvSpPr/>
          <p:nvPr/>
        </p:nvSpPr>
        <p:spPr>
          <a:xfrm>
            <a:off x="8568000" y="5112000"/>
            <a:ext cx="3240000" cy="900000"/>
          </a:xfrm>
          <a:prstGeom prst="rect">
            <a:avLst/>
          </a:prstGeom>
          <a:solidFill>
            <a:srgbClr val="e8a202"/>
          </a:solidFill>
          <a:ln w="1908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/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</a:rPr>
              <a:t>Проведено 2 родительских собрания для 28 семей (родительский всеобуч)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"/>
          <p:cNvSpPr txBox="1"/>
          <p:nvPr/>
        </p:nvSpPr>
        <p:spPr>
          <a:xfrm>
            <a:off x="1800000" y="2844000"/>
            <a:ext cx="9360000" cy="7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1" lang="ru-RU" sz="4000" strike="noStrike" u="none">
                <a:solidFill>
                  <a:srgbClr val="000000"/>
                </a:solidFill>
                <a:uFillTx/>
                <a:latin typeface="Arial"/>
              </a:rPr>
              <a:t>СПАСИБО ЗА ВНИМАНИЕ</a:t>
            </a:r>
            <a:endParaRPr b="1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Совет директоров">
  <a:themeElements>
    <a:clrScheme name="Совет директоров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lumMod val="104000"/>
              </a:schemeClr>
            </a:gs>
            <a:gs pos="100000">
              <a:schemeClr val="phClr">
                <a:shade val="76000"/>
                <a:lumMod val="68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3110</TotalTime>
  <Application>LibreOffice/24.8.2.1$Linux_X86_64 LibreOffice_project/0f794b6e29741098670a3b95d60478a65d05ef13</Application>
  <AppVersion>15.0000</AppVersion>
  <Words>149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2020-07-08T12:16:16Z</dcterms:created>
  <dc:creator>Microsoft Office User</dc:creator>
  <dc:description/>
  <dc:language>ru-RU</dc:language>
  <cp:lastModifiedBy/>
  <cp:lastPrinted>2025-02-28T06:08:13Z</cp:lastPrinted>
  <dcterms:modified xsi:type="dcterms:W3CDTF">2025-02-28T10:56:58Z</dcterms:modified>
  <cp:revision>229</cp:revision>
  <dc:subject/>
  <dc:title>Сова - Нянька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5</vt:i4>
  </property>
</Properties>
</file>